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7.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8.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9.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0.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24" r:id="rId1"/>
  </p:sldMasterIdLst>
  <p:notesMasterIdLst>
    <p:notesMasterId r:id="rId20"/>
  </p:notesMasterIdLst>
  <p:sldIdLst>
    <p:sldId id="256" r:id="rId2"/>
    <p:sldId id="257" r:id="rId3"/>
    <p:sldId id="258" r:id="rId4"/>
    <p:sldId id="259" r:id="rId5"/>
    <p:sldId id="260" r:id="rId6"/>
    <p:sldId id="261" r:id="rId7"/>
    <p:sldId id="263" r:id="rId8"/>
    <p:sldId id="264" r:id="rId9"/>
    <p:sldId id="265" r:id="rId10"/>
    <p:sldId id="266" r:id="rId11"/>
    <p:sldId id="267" r:id="rId12"/>
    <p:sldId id="268" r:id="rId13"/>
    <p:sldId id="269" r:id="rId14"/>
    <p:sldId id="270" r:id="rId15"/>
    <p:sldId id="271" r:id="rId16"/>
    <p:sldId id="272" r:id="rId17"/>
    <p:sldId id="273" r:id="rId18"/>
    <p:sldId id="274"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81" autoAdjust="0"/>
    <p:restoredTop sz="72997" autoAdjust="0"/>
  </p:normalViewPr>
  <p:slideViewPr>
    <p:cSldViewPr snapToGrid="0">
      <p:cViewPr varScale="1">
        <p:scale>
          <a:sx n="82" d="100"/>
          <a:sy n="82" d="100"/>
        </p:scale>
        <p:origin x="94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solidFill>
                  <a:schemeClr val="tx1"/>
                </a:solidFill>
              </a:rPr>
              <a:t>Coverage for Means (n=10)</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'Bootstrap Coverage For Means se'!$B$32</c:f>
              <c:strCache>
                <c:ptCount val="1"/>
                <c:pt idx="0">
                  <c:v>Normal</c:v>
                </c:pt>
              </c:strCache>
            </c:strRef>
          </c:tx>
          <c:spPr>
            <a:solidFill>
              <a:schemeClr val="accent1"/>
            </a:solidFill>
            <a:ln>
              <a:noFill/>
            </a:ln>
            <a:effectLst/>
          </c:spPr>
          <c:invertIfNegative val="0"/>
          <c:cat>
            <c:strRef>
              <c:f>'Bootstrap Coverage For Means se'!$A$33:$A$38</c:f>
              <c:strCache>
                <c:ptCount val="6"/>
                <c:pt idx="0">
                  <c:v>Normal</c:v>
                </c:pt>
                <c:pt idx="1">
                  <c:v>Uniform</c:v>
                </c:pt>
                <c:pt idx="2">
                  <c:v>Cauchy</c:v>
                </c:pt>
                <c:pt idx="3">
                  <c:v>Laplace</c:v>
                </c:pt>
                <c:pt idx="4">
                  <c:v>Gamma a=1,s=2</c:v>
                </c:pt>
                <c:pt idx="5">
                  <c:v>Gamma a=4,s=1</c:v>
                </c:pt>
              </c:strCache>
            </c:strRef>
          </c:cat>
          <c:val>
            <c:numRef>
              <c:f>'Bootstrap Coverage For Means se'!$B$33:$B$38</c:f>
              <c:numCache>
                <c:formatCode>0.0000</c:formatCode>
                <c:ptCount val="6"/>
                <c:pt idx="0">
                  <c:v>-4.2300000000000004E-2</c:v>
                </c:pt>
                <c:pt idx="1">
                  <c:v>-5.0499999999999989E-2</c:v>
                </c:pt>
                <c:pt idx="2">
                  <c:v>-4.7999999999999154E-3</c:v>
                </c:pt>
                <c:pt idx="3" formatCode="General">
                  <c:v>-3.6599999999999966E-2</c:v>
                </c:pt>
                <c:pt idx="4" formatCode="General">
                  <c:v>-9.1399999999999926E-2</c:v>
                </c:pt>
                <c:pt idx="5" formatCode="General">
                  <c:v>-6.5299999999999914E-2</c:v>
                </c:pt>
              </c:numCache>
            </c:numRef>
          </c:val>
        </c:ser>
        <c:ser>
          <c:idx val="1"/>
          <c:order val="1"/>
          <c:tx>
            <c:strRef>
              <c:f>'Bootstrap Coverage For Means se'!$C$32</c:f>
              <c:strCache>
                <c:ptCount val="1"/>
                <c:pt idx="0">
                  <c:v>Basic</c:v>
                </c:pt>
              </c:strCache>
            </c:strRef>
          </c:tx>
          <c:spPr>
            <a:solidFill>
              <a:schemeClr val="accent2"/>
            </a:solidFill>
            <a:ln>
              <a:noFill/>
            </a:ln>
            <a:effectLst/>
          </c:spPr>
          <c:invertIfNegative val="0"/>
          <c:cat>
            <c:strRef>
              <c:f>'Bootstrap Coverage For Means se'!$A$33:$A$38</c:f>
              <c:strCache>
                <c:ptCount val="6"/>
                <c:pt idx="0">
                  <c:v>Normal</c:v>
                </c:pt>
                <c:pt idx="1">
                  <c:v>Uniform</c:v>
                </c:pt>
                <c:pt idx="2">
                  <c:v>Cauchy</c:v>
                </c:pt>
                <c:pt idx="3">
                  <c:v>Laplace</c:v>
                </c:pt>
                <c:pt idx="4">
                  <c:v>Gamma a=1,s=2</c:v>
                </c:pt>
                <c:pt idx="5">
                  <c:v>Gamma a=4,s=1</c:v>
                </c:pt>
              </c:strCache>
            </c:strRef>
          </c:cat>
          <c:val>
            <c:numRef>
              <c:f>'Bootstrap Coverage For Means se'!$C$33:$C$38</c:f>
              <c:numCache>
                <c:formatCode>0.0000</c:formatCode>
                <c:ptCount val="6"/>
                <c:pt idx="0">
                  <c:v>-4.2799999999999949E-2</c:v>
                </c:pt>
                <c:pt idx="1">
                  <c:v>-6.3299999999999912E-2</c:v>
                </c:pt>
                <c:pt idx="2">
                  <c:v>8.80000000000003E-3</c:v>
                </c:pt>
                <c:pt idx="3" formatCode="General">
                  <c:v>-2.6099999999999901E-2</c:v>
                </c:pt>
                <c:pt idx="4" formatCode="General">
                  <c:v>-0.10589999999999999</c:v>
                </c:pt>
                <c:pt idx="5" formatCode="General">
                  <c:v>-6.9599999999999995E-2</c:v>
                </c:pt>
              </c:numCache>
            </c:numRef>
          </c:val>
        </c:ser>
        <c:ser>
          <c:idx val="2"/>
          <c:order val="2"/>
          <c:tx>
            <c:strRef>
              <c:f>'Bootstrap Coverage For Means se'!$D$32</c:f>
              <c:strCache>
                <c:ptCount val="1"/>
                <c:pt idx="0">
                  <c:v>Studentized</c:v>
                </c:pt>
              </c:strCache>
            </c:strRef>
          </c:tx>
          <c:spPr>
            <a:solidFill>
              <a:schemeClr val="accent3"/>
            </a:solidFill>
            <a:ln>
              <a:noFill/>
            </a:ln>
            <a:effectLst/>
          </c:spPr>
          <c:invertIfNegative val="0"/>
          <c:cat>
            <c:strRef>
              <c:f>'Bootstrap Coverage For Means se'!$A$33:$A$38</c:f>
              <c:strCache>
                <c:ptCount val="6"/>
                <c:pt idx="0">
                  <c:v>Normal</c:v>
                </c:pt>
                <c:pt idx="1">
                  <c:v>Uniform</c:v>
                </c:pt>
                <c:pt idx="2">
                  <c:v>Cauchy</c:v>
                </c:pt>
                <c:pt idx="3">
                  <c:v>Laplace</c:v>
                </c:pt>
                <c:pt idx="4">
                  <c:v>Gamma a=1,s=2</c:v>
                </c:pt>
                <c:pt idx="5">
                  <c:v>Gamma a=4,s=1</c:v>
                </c:pt>
              </c:strCache>
            </c:strRef>
          </c:cat>
          <c:val>
            <c:numRef>
              <c:f>'Bootstrap Coverage For Means se'!$D$33:$D$38</c:f>
              <c:numCache>
                <c:formatCode>0.0000</c:formatCode>
                <c:ptCount val="6"/>
                <c:pt idx="0">
                  <c:v>2.5000000000000577E-3</c:v>
                </c:pt>
                <c:pt idx="1">
                  <c:v>2.3900000000000032E-2</c:v>
                </c:pt>
                <c:pt idx="2">
                  <c:v>-2.849999999999997E-2</c:v>
                </c:pt>
                <c:pt idx="3" formatCode="General">
                  <c:v>-2.2100000000000009E-2</c:v>
                </c:pt>
                <c:pt idx="4" formatCode="General">
                  <c:v>-4.4999999999999485E-3</c:v>
                </c:pt>
                <c:pt idx="5" formatCode="General">
                  <c:v>-3.4999999999999476E-3</c:v>
                </c:pt>
              </c:numCache>
            </c:numRef>
          </c:val>
        </c:ser>
        <c:ser>
          <c:idx val="3"/>
          <c:order val="3"/>
          <c:tx>
            <c:strRef>
              <c:f>'Bootstrap Coverage For Means se'!$E$32</c:f>
              <c:strCache>
                <c:ptCount val="1"/>
                <c:pt idx="0">
                  <c:v>Studentized with IQR2</c:v>
                </c:pt>
              </c:strCache>
            </c:strRef>
          </c:tx>
          <c:spPr>
            <a:solidFill>
              <a:schemeClr val="accent4"/>
            </a:solidFill>
            <a:ln>
              <a:noFill/>
            </a:ln>
            <a:effectLst/>
          </c:spPr>
          <c:invertIfNegative val="0"/>
          <c:cat>
            <c:strRef>
              <c:f>'Bootstrap Coverage For Means se'!$A$33:$A$38</c:f>
              <c:strCache>
                <c:ptCount val="6"/>
                <c:pt idx="0">
                  <c:v>Normal</c:v>
                </c:pt>
                <c:pt idx="1">
                  <c:v>Uniform</c:v>
                </c:pt>
                <c:pt idx="2">
                  <c:v>Cauchy</c:v>
                </c:pt>
                <c:pt idx="3">
                  <c:v>Laplace</c:v>
                </c:pt>
                <c:pt idx="4">
                  <c:v>Gamma a=1,s=2</c:v>
                </c:pt>
                <c:pt idx="5">
                  <c:v>Gamma a=4,s=1</c:v>
                </c:pt>
              </c:strCache>
            </c:strRef>
          </c:cat>
          <c:val>
            <c:numRef>
              <c:f>'Bootstrap Coverage For Means se'!$E$33:$E$38</c:f>
              <c:numCache>
                <c:formatCode>0.0000</c:formatCode>
                <c:ptCount val="6"/>
                <c:pt idx="0">
                  <c:v>8.0000000000002292E-4</c:v>
                </c:pt>
                <c:pt idx="1">
                  <c:v>2.8400000000000092E-2</c:v>
                </c:pt>
                <c:pt idx="2">
                  <c:v>-0.14239999999999997</c:v>
                </c:pt>
                <c:pt idx="3" formatCode="General">
                  <c:v>-4.8999999999999932E-2</c:v>
                </c:pt>
                <c:pt idx="4" formatCode="General">
                  <c:v>-1.100000000000001E-2</c:v>
                </c:pt>
                <c:pt idx="5" formatCode="General">
                  <c:v>-8.9999999999990088E-4</c:v>
                </c:pt>
              </c:numCache>
            </c:numRef>
          </c:val>
        </c:ser>
        <c:ser>
          <c:idx val="4"/>
          <c:order val="4"/>
          <c:tx>
            <c:strRef>
              <c:f>'Bootstrap Coverage For Means se'!$F$32</c:f>
              <c:strCache>
                <c:ptCount val="1"/>
                <c:pt idx="0">
                  <c:v>Percentile</c:v>
                </c:pt>
              </c:strCache>
            </c:strRef>
          </c:tx>
          <c:spPr>
            <a:solidFill>
              <a:schemeClr val="accent5"/>
            </a:solidFill>
            <a:ln>
              <a:noFill/>
            </a:ln>
            <a:effectLst/>
          </c:spPr>
          <c:invertIfNegative val="0"/>
          <c:cat>
            <c:strRef>
              <c:f>'Bootstrap Coverage For Means se'!$A$33:$A$38</c:f>
              <c:strCache>
                <c:ptCount val="6"/>
                <c:pt idx="0">
                  <c:v>Normal</c:v>
                </c:pt>
                <c:pt idx="1">
                  <c:v>Uniform</c:v>
                </c:pt>
                <c:pt idx="2">
                  <c:v>Cauchy</c:v>
                </c:pt>
                <c:pt idx="3">
                  <c:v>Laplace</c:v>
                </c:pt>
                <c:pt idx="4">
                  <c:v>Gamma a=1,s=2</c:v>
                </c:pt>
                <c:pt idx="5">
                  <c:v>Gamma a=4,s=1</c:v>
                </c:pt>
              </c:strCache>
            </c:strRef>
          </c:cat>
          <c:val>
            <c:numRef>
              <c:f>'Bootstrap Coverage For Means se'!$F$33:$F$38</c:f>
              <c:numCache>
                <c:formatCode>0.0000</c:formatCode>
                <c:ptCount val="6"/>
                <c:pt idx="0">
                  <c:v>-4.5199999999999907E-2</c:v>
                </c:pt>
                <c:pt idx="1">
                  <c:v>-4.0399999999999991E-2</c:v>
                </c:pt>
                <c:pt idx="2">
                  <c:v>-7.3999999999999955E-2</c:v>
                </c:pt>
                <c:pt idx="3" formatCode="General">
                  <c:v>-5.2099999999999924E-2</c:v>
                </c:pt>
                <c:pt idx="4" formatCode="General">
                  <c:v>-8.7499999999999911E-2</c:v>
                </c:pt>
                <c:pt idx="5" formatCode="General">
                  <c:v>-6.2400000000000011E-2</c:v>
                </c:pt>
              </c:numCache>
            </c:numRef>
          </c:val>
        </c:ser>
        <c:ser>
          <c:idx val="5"/>
          <c:order val="5"/>
          <c:tx>
            <c:strRef>
              <c:f>'Bootstrap Coverage For Means se'!$G$32</c:f>
              <c:strCache>
                <c:ptCount val="1"/>
                <c:pt idx="0">
                  <c:v>BCA</c:v>
                </c:pt>
              </c:strCache>
            </c:strRef>
          </c:tx>
          <c:spPr>
            <a:solidFill>
              <a:schemeClr val="accent6"/>
            </a:solidFill>
            <a:ln>
              <a:noFill/>
            </a:ln>
            <a:effectLst/>
          </c:spPr>
          <c:invertIfNegative val="0"/>
          <c:cat>
            <c:strRef>
              <c:f>'Bootstrap Coverage For Means se'!$A$33:$A$38</c:f>
              <c:strCache>
                <c:ptCount val="6"/>
                <c:pt idx="0">
                  <c:v>Normal</c:v>
                </c:pt>
                <c:pt idx="1">
                  <c:v>Uniform</c:v>
                </c:pt>
                <c:pt idx="2">
                  <c:v>Cauchy</c:v>
                </c:pt>
                <c:pt idx="3">
                  <c:v>Laplace</c:v>
                </c:pt>
                <c:pt idx="4">
                  <c:v>Gamma a=1,s=2</c:v>
                </c:pt>
                <c:pt idx="5">
                  <c:v>Gamma a=4,s=1</c:v>
                </c:pt>
              </c:strCache>
            </c:strRef>
          </c:cat>
          <c:val>
            <c:numRef>
              <c:f>'Bootstrap Coverage For Means se'!$G$33:$G$38</c:f>
              <c:numCache>
                <c:formatCode>0.0000</c:formatCode>
                <c:ptCount val="6"/>
                <c:pt idx="0">
                  <c:v>-4.5499999999999985E-2</c:v>
                </c:pt>
                <c:pt idx="1">
                  <c:v>-1.8399999999999972E-2</c:v>
                </c:pt>
                <c:pt idx="2">
                  <c:v>-0.1653</c:v>
                </c:pt>
                <c:pt idx="3" formatCode="General">
                  <c:v>-8.2799999999999985E-2</c:v>
                </c:pt>
                <c:pt idx="4" formatCode="General">
                  <c:v>-7.1799999999999975E-2</c:v>
                </c:pt>
                <c:pt idx="5" formatCode="General">
                  <c:v>-5.9999999999999942E-2</c:v>
                </c:pt>
              </c:numCache>
            </c:numRef>
          </c:val>
        </c:ser>
        <c:ser>
          <c:idx val="6"/>
          <c:order val="6"/>
          <c:tx>
            <c:strRef>
              <c:f>'Bootstrap Coverage For Means se'!$H$32</c:f>
              <c:strCache>
                <c:ptCount val="1"/>
                <c:pt idx="0">
                  <c:v>t</c:v>
                </c:pt>
              </c:strCache>
            </c:strRef>
          </c:tx>
          <c:spPr>
            <a:solidFill>
              <a:schemeClr val="accent1">
                <a:lumMod val="60000"/>
              </a:schemeClr>
            </a:solidFill>
            <a:ln>
              <a:noFill/>
            </a:ln>
            <a:effectLst/>
          </c:spPr>
          <c:invertIfNegative val="0"/>
          <c:cat>
            <c:strRef>
              <c:f>'Bootstrap Coverage For Means se'!$A$33:$A$38</c:f>
              <c:strCache>
                <c:ptCount val="6"/>
                <c:pt idx="0">
                  <c:v>Normal</c:v>
                </c:pt>
                <c:pt idx="1">
                  <c:v>Uniform</c:v>
                </c:pt>
                <c:pt idx="2">
                  <c:v>Cauchy</c:v>
                </c:pt>
                <c:pt idx="3">
                  <c:v>Laplace</c:v>
                </c:pt>
                <c:pt idx="4">
                  <c:v>Gamma a=1,s=2</c:v>
                </c:pt>
                <c:pt idx="5">
                  <c:v>Gamma a=4,s=1</c:v>
                </c:pt>
              </c:strCache>
            </c:strRef>
          </c:cat>
          <c:val>
            <c:numRef>
              <c:f>'Bootstrap Coverage For Means se'!$H$33:$H$38</c:f>
              <c:numCache>
                <c:formatCode>0.0000</c:formatCode>
                <c:ptCount val="6"/>
                <c:pt idx="0">
                  <c:v>1.5000000000000568E-3</c:v>
                </c:pt>
                <c:pt idx="1">
                  <c:v>-6.2999999999999723E-3</c:v>
                </c:pt>
                <c:pt idx="2">
                  <c:v>2.7900000000000036E-2</c:v>
                </c:pt>
                <c:pt idx="3" formatCode="General">
                  <c:v>8.2000000000000961E-3</c:v>
                </c:pt>
                <c:pt idx="4" formatCode="General">
                  <c:v>-4.6399999999999997E-2</c:v>
                </c:pt>
                <c:pt idx="5" formatCode="General">
                  <c:v>-1.5999999999999903E-2</c:v>
                </c:pt>
              </c:numCache>
            </c:numRef>
          </c:val>
        </c:ser>
        <c:dLbls>
          <c:showLegendKey val="0"/>
          <c:showVal val="0"/>
          <c:showCatName val="0"/>
          <c:showSerName val="0"/>
          <c:showPercent val="0"/>
          <c:showBubbleSize val="0"/>
        </c:dLbls>
        <c:gapWidth val="219"/>
        <c:overlap val="-27"/>
        <c:axId val="203740496"/>
        <c:axId val="203742176"/>
      </c:barChart>
      <c:catAx>
        <c:axId val="2037404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3742176"/>
        <c:crosses val="autoZero"/>
        <c:auto val="1"/>
        <c:lblAlgn val="ctr"/>
        <c:lblOffset val="100"/>
        <c:noMultiLvlLbl val="0"/>
      </c:catAx>
      <c:valAx>
        <c:axId val="203742176"/>
        <c:scaling>
          <c:orientation val="minMax"/>
        </c:scaling>
        <c:delete val="0"/>
        <c:axPos val="l"/>
        <c:majorGridlines>
          <c:spPr>
            <a:ln w="9525" cap="flat" cmpd="sng" algn="ctr">
              <a:solidFill>
                <a:schemeClr val="tx1">
                  <a:lumMod val="15000"/>
                  <a:lumOff val="85000"/>
                </a:schemeClr>
              </a:solidFill>
              <a:round/>
            </a:ln>
            <a:effectLst/>
          </c:spPr>
        </c:majorGridlines>
        <c:numFmt formatCode="0.0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20374049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solidFill>
                  <a:schemeClr val="tx1"/>
                </a:solidFill>
              </a:rPr>
              <a:t>Coverage for Means (n=20)</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'Bootstrap Coverage For Means se'!$B$32</c:f>
              <c:strCache>
                <c:ptCount val="1"/>
                <c:pt idx="0">
                  <c:v>Normal</c:v>
                </c:pt>
              </c:strCache>
            </c:strRef>
          </c:tx>
          <c:spPr>
            <a:solidFill>
              <a:schemeClr val="accent1"/>
            </a:solidFill>
            <a:ln>
              <a:noFill/>
            </a:ln>
            <a:effectLst/>
          </c:spPr>
          <c:invertIfNegative val="0"/>
          <c:cat>
            <c:strRef>
              <c:f>'Bootstrap Coverage For Means se'!$A$33:$A$38</c:f>
              <c:strCache>
                <c:ptCount val="6"/>
                <c:pt idx="0">
                  <c:v>Normal</c:v>
                </c:pt>
                <c:pt idx="1">
                  <c:v>Uniform</c:v>
                </c:pt>
                <c:pt idx="2">
                  <c:v>Cauchy</c:v>
                </c:pt>
                <c:pt idx="3">
                  <c:v>Laplace</c:v>
                </c:pt>
                <c:pt idx="4">
                  <c:v>Gamma a=1,s=2</c:v>
                </c:pt>
                <c:pt idx="5">
                  <c:v>Gamma a=4,s=1</c:v>
                </c:pt>
              </c:strCache>
            </c:strRef>
          </c:cat>
          <c:val>
            <c:numRef>
              <c:f>'Bootstrap Coverage For Means se'!$B$33:$B$38</c:f>
              <c:numCache>
                <c:formatCode>0.0000</c:formatCode>
                <c:ptCount val="6"/>
                <c:pt idx="0">
                  <c:v>-2.189999999999992E-2</c:v>
                </c:pt>
                <c:pt idx="1">
                  <c:v>-1.9100000000000006E-2</c:v>
                </c:pt>
                <c:pt idx="2">
                  <c:v>1.3400000000000079E-2</c:v>
                </c:pt>
                <c:pt idx="3" formatCode="General">
                  <c:v>-2.0299999999999985E-2</c:v>
                </c:pt>
                <c:pt idx="4" formatCode="General">
                  <c:v>-5.4699999999999971E-2</c:v>
                </c:pt>
                <c:pt idx="5" formatCode="General">
                  <c:v>-2.9799999999999938E-2</c:v>
                </c:pt>
              </c:numCache>
            </c:numRef>
          </c:val>
        </c:ser>
        <c:ser>
          <c:idx val="1"/>
          <c:order val="1"/>
          <c:tx>
            <c:strRef>
              <c:f>'Bootstrap Coverage For Means se'!$C$32</c:f>
              <c:strCache>
                <c:ptCount val="1"/>
                <c:pt idx="0">
                  <c:v>Basic</c:v>
                </c:pt>
              </c:strCache>
            </c:strRef>
          </c:tx>
          <c:spPr>
            <a:solidFill>
              <a:schemeClr val="accent2"/>
            </a:solidFill>
            <a:ln>
              <a:noFill/>
            </a:ln>
            <a:effectLst/>
          </c:spPr>
          <c:invertIfNegative val="0"/>
          <c:cat>
            <c:strRef>
              <c:f>'Bootstrap Coverage For Means se'!$A$33:$A$38</c:f>
              <c:strCache>
                <c:ptCount val="6"/>
                <c:pt idx="0">
                  <c:v>Normal</c:v>
                </c:pt>
                <c:pt idx="1">
                  <c:v>Uniform</c:v>
                </c:pt>
                <c:pt idx="2">
                  <c:v>Cauchy</c:v>
                </c:pt>
                <c:pt idx="3">
                  <c:v>Laplace</c:v>
                </c:pt>
                <c:pt idx="4">
                  <c:v>Gamma a=1,s=2</c:v>
                </c:pt>
                <c:pt idx="5">
                  <c:v>Gamma a=4,s=1</c:v>
                </c:pt>
              </c:strCache>
            </c:strRef>
          </c:cat>
          <c:val>
            <c:numRef>
              <c:f>'Bootstrap Coverage For Means se'!$C$33:$C$38</c:f>
              <c:numCache>
                <c:formatCode>0.0000</c:formatCode>
                <c:ptCount val="6"/>
                <c:pt idx="0">
                  <c:v>-2.1999999999999909E-2</c:v>
                </c:pt>
                <c:pt idx="1">
                  <c:v>-2.4999999999999911E-2</c:v>
                </c:pt>
                <c:pt idx="2">
                  <c:v>2.6000000000000023E-2</c:v>
                </c:pt>
                <c:pt idx="3" formatCode="General">
                  <c:v>-1.2299999999999978E-2</c:v>
                </c:pt>
                <c:pt idx="4" formatCode="General">
                  <c:v>-6.5399999999999903E-2</c:v>
                </c:pt>
                <c:pt idx="5" formatCode="General">
                  <c:v>-3.3699999999999952E-2</c:v>
                </c:pt>
              </c:numCache>
            </c:numRef>
          </c:val>
        </c:ser>
        <c:ser>
          <c:idx val="2"/>
          <c:order val="2"/>
          <c:tx>
            <c:strRef>
              <c:f>'Bootstrap Coverage For Means se'!$D$32</c:f>
              <c:strCache>
                <c:ptCount val="1"/>
                <c:pt idx="0">
                  <c:v>Studentized</c:v>
                </c:pt>
              </c:strCache>
            </c:strRef>
          </c:tx>
          <c:spPr>
            <a:solidFill>
              <a:schemeClr val="accent3"/>
            </a:solidFill>
            <a:ln>
              <a:noFill/>
            </a:ln>
            <a:effectLst/>
          </c:spPr>
          <c:invertIfNegative val="0"/>
          <c:cat>
            <c:strRef>
              <c:f>'Bootstrap Coverage For Means se'!$A$33:$A$38</c:f>
              <c:strCache>
                <c:ptCount val="6"/>
                <c:pt idx="0">
                  <c:v>Normal</c:v>
                </c:pt>
                <c:pt idx="1">
                  <c:v>Uniform</c:v>
                </c:pt>
                <c:pt idx="2">
                  <c:v>Cauchy</c:v>
                </c:pt>
                <c:pt idx="3">
                  <c:v>Laplace</c:v>
                </c:pt>
                <c:pt idx="4">
                  <c:v>Gamma a=1,s=2</c:v>
                </c:pt>
                <c:pt idx="5">
                  <c:v>Gamma a=4,s=1</c:v>
                </c:pt>
              </c:strCache>
            </c:strRef>
          </c:cat>
          <c:val>
            <c:numRef>
              <c:f>'Bootstrap Coverage For Means se'!$D$33:$D$38</c:f>
              <c:numCache>
                <c:formatCode>0.0000</c:formatCode>
                <c:ptCount val="6"/>
                <c:pt idx="0">
                  <c:v>7.0000000000003393E-4</c:v>
                </c:pt>
                <c:pt idx="1">
                  <c:v>1.8300000000000094E-2</c:v>
                </c:pt>
                <c:pt idx="2">
                  <c:v>-4.8399999999999999E-2</c:v>
                </c:pt>
                <c:pt idx="3" formatCode="General">
                  <c:v>-2.2999999999999909E-2</c:v>
                </c:pt>
                <c:pt idx="4" formatCode="General">
                  <c:v>-4.4999999999999485E-3</c:v>
                </c:pt>
                <c:pt idx="5" formatCode="General">
                  <c:v>4.0000000000006697E-4</c:v>
                </c:pt>
              </c:numCache>
            </c:numRef>
          </c:val>
        </c:ser>
        <c:ser>
          <c:idx val="3"/>
          <c:order val="3"/>
          <c:tx>
            <c:strRef>
              <c:f>'Bootstrap Coverage For Means se'!$E$32</c:f>
              <c:strCache>
                <c:ptCount val="1"/>
                <c:pt idx="0">
                  <c:v>Studentized with IQR2</c:v>
                </c:pt>
              </c:strCache>
            </c:strRef>
          </c:tx>
          <c:spPr>
            <a:solidFill>
              <a:schemeClr val="accent4"/>
            </a:solidFill>
            <a:ln>
              <a:noFill/>
            </a:ln>
            <a:effectLst/>
          </c:spPr>
          <c:invertIfNegative val="0"/>
          <c:cat>
            <c:strRef>
              <c:f>'Bootstrap Coverage For Means se'!$A$33:$A$38</c:f>
              <c:strCache>
                <c:ptCount val="6"/>
                <c:pt idx="0">
                  <c:v>Normal</c:v>
                </c:pt>
                <c:pt idx="1">
                  <c:v>Uniform</c:v>
                </c:pt>
                <c:pt idx="2">
                  <c:v>Cauchy</c:v>
                </c:pt>
                <c:pt idx="3">
                  <c:v>Laplace</c:v>
                </c:pt>
                <c:pt idx="4">
                  <c:v>Gamma a=1,s=2</c:v>
                </c:pt>
                <c:pt idx="5">
                  <c:v>Gamma a=4,s=1</c:v>
                </c:pt>
              </c:strCache>
            </c:strRef>
          </c:cat>
          <c:val>
            <c:numRef>
              <c:f>'Bootstrap Coverage For Means se'!$E$33:$E$38</c:f>
              <c:numCache>
                <c:formatCode>0.0000</c:formatCode>
                <c:ptCount val="6"/>
                <c:pt idx="0">
                  <c:v>1.0999999999999899E-3</c:v>
                </c:pt>
                <c:pt idx="1">
                  <c:v>3.0500000000000083E-2</c:v>
                </c:pt>
                <c:pt idx="2">
                  <c:v>-9.5199999999999951E-2</c:v>
                </c:pt>
                <c:pt idx="3" formatCode="General">
                  <c:v>-5.9699999999999975E-2</c:v>
                </c:pt>
                <c:pt idx="4" formatCode="General">
                  <c:v>-1.969999999999994E-2</c:v>
                </c:pt>
                <c:pt idx="5" formatCode="General">
                  <c:v>-5.2999999999999714E-3</c:v>
                </c:pt>
              </c:numCache>
            </c:numRef>
          </c:val>
        </c:ser>
        <c:ser>
          <c:idx val="4"/>
          <c:order val="4"/>
          <c:tx>
            <c:strRef>
              <c:f>'Bootstrap Coverage For Means se'!$F$32</c:f>
              <c:strCache>
                <c:ptCount val="1"/>
                <c:pt idx="0">
                  <c:v>Percentile</c:v>
                </c:pt>
              </c:strCache>
            </c:strRef>
          </c:tx>
          <c:spPr>
            <a:solidFill>
              <a:schemeClr val="accent5"/>
            </a:solidFill>
            <a:ln>
              <a:noFill/>
            </a:ln>
            <a:effectLst/>
          </c:spPr>
          <c:invertIfNegative val="0"/>
          <c:cat>
            <c:strRef>
              <c:f>'Bootstrap Coverage For Means se'!$A$33:$A$38</c:f>
              <c:strCache>
                <c:ptCount val="6"/>
                <c:pt idx="0">
                  <c:v>Normal</c:v>
                </c:pt>
                <c:pt idx="1">
                  <c:v>Uniform</c:v>
                </c:pt>
                <c:pt idx="2">
                  <c:v>Cauchy</c:v>
                </c:pt>
                <c:pt idx="3">
                  <c:v>Laplace</c:v>
                </c:pt>
                <c:pt idx="4">
                  <c:v>Gamma a=1,s=2</c:v>
                </c:pt>
                <c:pt idx="5">
                  <c:v>Gamma a=4,s=1</c:v>
                </c:pt>
              </c:strCache>
            </c:strRef>
          </c:cat>
          <c:val>
            <c:numRef>
              <c:f>'Bootstrap Coverage For Means se'!$F$33:$F$38</c:f>
              <c:numCache>
                <c:formatCode>0.0000</c:formatCode>
                <c:ptCount val="6"/>
                <c:pt idx="0">
                  <c:v>-2.2699999999999942E-2</c:v>
                </c:pt>
                <c:pt idx="1">
                  <c:v>-1.5599999999999947E-2</c:v>
                </c:pt>
                <c:pt idx="2">
                  <c:v>-5.2499999999999991E-2</c:v>
                </c:pt>
                <c:pt idx="3" formatCode="General">
                  <c:v>-2.9499999999999971E-2</c:v>
                </c:pt>
                <c:pt idx="4" formatCode="General">
                  <c:v>-4.6899999999999942E-2</c:v>
                </c:pt>
                <c:pt idx="5" formatCode="General">
                  <c:v>-2.7599999999999958E-2</c:v>
                </c:pt>
              </c:numCache>
            </c:numRef>
          </c:val>
        </c:ser>
        <c:ser>
          <c:idx val="5"/>
          <c:order val="5"/>
          <c:tx>
            <c:strRef>
              <c:f>'Bootstrap Coverage For Means se'!$G$32</c:f>
              <c:strCache>
                <c:ptCount val="1"/>
                <c:pt idx="0">
                  <c:v>BCA</c:v>
                </c:pt>
              </c:strCache>
            </c:strRef>
          </c:tx>
          <c:spPr>
            <a:solidFill>
              <a:schemeClr val="accent6"/>
            </a:solidFill>
            <a:ln>
              <a:noFill/>
            </a:ln>
            <a:effectLst/>
          </c:spPr>
          <c:invertIfNegative val="0"/>
          <c:cat>
            <c:strRef>
              <c:f>'Bootstrap Coverage For Means se'!$A$33:$A$38</c:f>
              <c:strCache>
                <c:ptCount val="6"/>
                <c:pt idx="0">
                  <c:v>Normal</c:v>
                </c:pt>
                <c:pt idx="1">
                  <c:v>Uniform</c:v>
                </c:pt>
                <c:pt idx="2">
                  <c:v>Cauchy</c:v>
                </c:pt>
                <c:pt idx="3">
                  <c:v>Laplace</c:v>
                </c:pt>
                <c:pt idx="4">
                  <c:v>Gamma a=1,s=2</c:v>
                </c:pt>
                <c:pt idx="5">
                  <c:v>Gamma a=4,s=1</c:v>
                </c:pt>
              </c:strCache>
            </c:strRef>
          </c:cat>
          <c:val>
            <c:numRef>
              <c:f>'Bootstrap Coverage For Means se'!$G$33:$G$38</c:f>
              <c:numCache>
                <c:formatCode>0.0000</c:formatCode>
                <c:ptCount val="6"/>
                <c:pt idx="0">
                  <c:v>-2.3799999999999932E-2</c:v>
                </c:pt>
                <c:pt idx="1">
                  <c:v>-2.1999999999999797E-3</c:v>
                </c:pt>
                <c:pt idx="2">
                  <c:v>-0.1641999999999999</c:v>
                </c:pt>
                <c:pt idx="3" formatCode="General">
                  <c:v>-5.02999999999999E-2</c:v>
                </c:pt>
                <c:pt idx="4" formatCode="General">
                  <c:v>-3.9300000000000002E-2</c:v>
                </c:pt>
                <c:pt idx="5" formatCode="General">
                  <c:v>-2.5699999999999945E-2</c:v>
                </c:pt>
              </c:numCache>
            </c:numRef>
          </c:val>
        </c:ser>
        <c:ser>
          <c:idx val="6"/>
          <c:order val="6"/>
          <c:tx>
            <c:strRef>
              <c:f>'Bootstrap Coverage For Means se'!$H$32</c:f>
              <c:strCache>
                <c:ptCount val="1"/>
                <c:pt idx="0">
                  <c:v>t</c:v>
                </c:pt>
              </c:strCache>
            </c:strRef>
          </c:tx>
          <c:spPr>
            <a:solidFill>
              <a:schemeClr val="accent1">
                <a:lumMod val="60000"/>
              </a:schemeClr>
            </a:solidFill>
            <a:ln>
              <a:noFill/>
            </a:ln>
            <a:effectLst/>
          </c:spPr>
          <c:invertIfNegative val="0"/>
          <c:cat>
            <c:strRef>
              <c:f>'Bootstrap Coverage For Means se'!$A$33:$A$38</c:f>
              <c:strCache>
                <c:ptCount val="6"/>
                <c:pt idx="0">
                  <c:v>Normal</c:v>
                </c:pt>
                <c:pt idx="1">
                  <c:v>Uniform</c:v>
                </c:pt>
                <c:pt idx="2">
                  <c:v>Cauchy</c:v>
                </c:pt>
                <c:pt idx="3">
                  <c:v>Laplace</c:v>
                </c:pt>
                <c:pt idx="4">
                  <c:v>Gamma a=1,s=2</c:v>
                </c:pt>
                <c:pt idx="5">
                  <c:v>Gamma a=4,s=1</c:v>
                </c:pt>
              </c:strCache>
            </c:strRef>
          </c:cat>
          <c:val>
            <c:numRef>
              <c:f>'Bootstrap Coverage For Means se'!$H$33:$H$38</c:f>
              <c:numCache>
                <c:formatCode>0.0000</c:formatCode>
                <c:ptCount val="6"/>
                <c:pt idx="0">
                  <c:v>1.0000000000000009E-3</c:v>
                </c:pt>
                <c:pt idx="1">
                  <c:v>1.5000000000000568E-3</c:v>
                </c:pt>
                <c:pt idx="2">
                  <c:v>2.8800000000000048E-2</c:v>
                </c:pt>
                <c:pt idx="3" formatCode="General">
                  <c:v>3.3000000000000806E-3</c:v>
                </c:pt>
                <c:pt idx="4" formatCode="General">
                  <c:v>-3.2699999999999951E-2</c:v>
                </c:pt>
                <c:pt idx="5" formatCode="General">
                  <c:v>-5.3999999999999604E-3</c:v>
                </c:pt>
              </c:numCache>
            </c:numRef>
          </c:val>
        </c:ser>
        <c:dLbls>
          <c:showLegendKey val="0"/>
          <c:showVal val="0"/>
          <c:showCatName val="0"/>
          <c:showSerName val="0"/>
          <c:showPercent val="0"/>
          <c:showBubbleSize val="0"/>
        </c:dLbls>
        <c:gapWidth val="219"/>
        <c:overlap val="-27"/>
        <c:axId val="178876336"/>
        <c:axId val="178874096"/>
      </c:barChart>
      <c:catAx>
        <c:axId val="1788763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8874096"/>
        <c:crosses val="autoZero"/>
        <c:auto val="1"/>
        <c:lblAlgn val="ctr"/>
        <c:lblOffset val="100"/>
        <c:noMultiLvlLbl val="0"/>
      </c:catAx>
      <c:valAx>
        <c:axId val="178874096"/>
        <c:scaling>
          <c:orientation val="minMax"/>
        </c:scaling>
        <c:delete val="0"/>
        <c:axPos val="l"/>
        <c:majorGridlines>
          <c:spPr>
            <a:ln w="9525" cap="flat" cmpd="sng" algn="ctr">
              <a:solidFill>
                <a:schemeClr val="tx1">
                  <a:lumMod val="15000"/>
                  <a:lumOff val="85000"/>
                </a:schemeClr>
              </a:solidFill>
              <a:round/>
            </a:ln>
            <a:effectLst/>
          </c:spPr>
        </c:majorGridlines>
        <c:numFmt formatCode="0.0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17887633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solidFill>
                  <a:schemeClr val="tx1"/>
                </a:solidFill>
              </a:rPr>
              <a:t>Coverage for Means (n=50)</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'Bootstrap Coverage For Means se'!$B$32</c:f>
              <c:strCache>
                <c:ptCount val="1"/>
                <c:pt idx="0">
                  <c:v>Normal</c:v>
                </c:pt>
              </c:strCache>
            </c:strRef>
          </c:tx>
          <c:spPr>
            <a:solidFill>
              <a:schemeClr val="accent1"/>
            </a:solidFill>
            <a:ln>
              <a:noFill/>
            </a:ln>
            <a:effectLst/>
          </c:spPr>
          <c:invertIfNegative val="0"/>
          <c:cat>
            <c:strRef>
              <c:f>'Bootstrap Coverage For Means se'!$A$33:$A$38</c:f>
              <c:strCache>
                <c:ptCount val="6"/>
                <c:pt idx="0">
                  <c:v>Normal</c:v>
                </c:pt>
                <c:pt idx="1">
                  <c:v>Uniform</c:v>
                </c:pt>
                <c:pt idx="2">
                  <c:v>Cauchy</c:v>
                </c:pt>
                <c:pt idx="3">
                  <c:v>Laplace</c:v>
                </c:pt>
                <c:pt idx="4">
                  <c:v>Gamma a=1,s=2</c:v>
                </c:pt>
                <c:pt idx="5">
                  <c:v>Gamma a=4,s=1</c:v>
                </c:pt>
              </c:strCache>
            </c:strRef>
          </c:cat>
          <c:val>
            <c:numRef>
              <c:f>'Bootstrap Coverage For Means se'!$B$33:$B$38</c:f>
              <c:numCache>
                <c:formatCode>0.0000</c:formatCode>
                <c:ptCount val="6"/>
                <c:pt idx="0">
                  <c:v>-8.1999999999999851E-3</c:v>
                </c:pt>
                <c:pt idx="1">
                  <c:v>-7.6999999999999291E-3</c:v>
                </c:pt>
                <c:pt idx="2">
                  <c:v>2.2900000000000031E-2</c:v>
                </c:pt>
                <c:pt idx="3" formatCode="General">
                  <c:v>-3.7999999999999146E-3</c:v>
                </c:pt>
                <c:pt idx="4" formatCode="General">
                  <c:v>-2.289999999999992E-2</c:v>
                </c:pt>
                <c:pt idx="5" formatCode="General">
                  <c:v>-7.3999999999999622E-3</c:v>
                </c:pt>
              </c:numCache>
            </c:numRef>
          </c:val>
        </c:ser>
        <c:ser>
          <c:idx val="1"/>
          <c:order val="1"/>
          <c:tx>
            <c:strRef>
              <c:f>'Bootstrap Coverage For Means se'!$C$32</c:f>
              <c:strCache>
                <c:ptCount val="1"/>
                <c:pt idx="0">
                  <c:v>Basic</c:v>
                </c:pt>
              </c:strCache>
            </c:strRef>
          </c:tx>
          <c:spPr>
            <a:solidFill>
              <a:schemeClr val="accent2"/>
            </a:solidFill>
            <a:ln>
              <a:noFill/>
            </a:ln>
            <a:effectLst/>
          </c:spPr>
          <c:invertIfNegative val="0"/>
          <c:cat>
            <c:strRef>
              <c:f>'Bootstrap Coverage For Means se'!$A$33:$A$38</c:f>
              <c:strCache>
                <c:ptCount val="6"/>
                <c:pt idx="0">
                  <c:v>Normal</c:v>
                </c:pt>
                <c:pt idx="1">
                  <c:v>Uniform</c:v>
                </c:pt>
                <c:pt idx="2">
                  <c:v>Cauchy</c:v>
                </c:pt>
                <c:pt idx="3">
                  <c:v>Laplace</c:v>
                </c:pt>
                <c:pt idx="4">
                  <c:v>Gamma a=1,s=2</c:v>
                </c:pt>
                <c:pt idx="5">
                  <c:v>Gamma a=4,s=1</c:v>
                </c:pt>
              </c:strCache>
            </c:strRef>
          </c:cat>
          <c:val>
            <c:numRef>
              <c:f>'Bootstrap Coverage For Means se'!$C$33:$C$38</c:f>
              <c:numCache>
                <c:formatCode>0.0000</c:formatCode>
                <c:ptCount val="6"/>
                <c:pt idx="0">
                  <c:v>-7.3999999999999622E-3</c:v>
                </c:pt>
                <c:pt idx="1">
                  <c:v>-1.0099999999999998E-2</c:v>
                </c:pt>
                <c:pt idx="2">
                  <c:v>3.5299999999999998E-2</c:v>
                </c:pt>
                <c:pt idx="3" formatCode="General">
                  <c:v>-1.9999999999997797E-4</c:v>
                </c:pt>
                <c:pt idx="4" formatCode="General">
                  <c:v>-2.9799999999999938E-2</c:v>
                </c:pt>
                <c:pt idx="5" formatCode="General">
                  <c:v>-8.3999999999999631E-3</c:v>
                </c:pt>
              </c:numCache>
            </c:numRef>
          </c:val>
        </c:ser>
        <c:ser>
          <c:idx val="2"/>
          <c:order val="2"/>
          <c:tx>
            <c:strRef>
              <c:f>'Bootstrap Coverage For Means se'!$D$32</c:f>
              <c:strCache>
                <c:ptCount val="1"/>
                <c:pt idx="0">
                  <c:v>Studentized</c:v>
                </c:pt>
              </c:strCache>
            </c:strRef>
          </c:tx>
          <c:spPr>
            <a:solidFill>
              <a:schemeClr val="accent3"/>
            </a:solidFill>
            <a:ln>
              <a:noFill/>
            </a:ln>
            <a:effectLst/>
          </c:spPr>
          <c:invertIfNegative val="0"/>
          <c:cat>
            <c:strRef>
              <c:f>'Bootstrap Coverage For Means se'!$A$33:$A$38</c:f>
              <c:strCache>
                <c:ptCount val="6"/>
                <c:pt idx="0">
                  <c:v>Normal</c:v>
                </c:pt>
                <c:pt idx="1">
                  <c:v>Uniform</c:v>
                </c:pt>
                <c:pt idx="2">
                  <c:v>Cauchy</c:v>
                </c:pt>
                <c:pt idx="3">
                  <c:v>Laplace</c:v>
                </c:pt>
                <c:pt idx="4">
                  <c:v>Gamma a=1,s=2</c:v>
                </c:pt>
                <c:pt idx="5">
                  <c:v>Gamma a=4,s=1</c:v>
                </c:pt>
              </c:strCache>
            </c:strRef>
          </c:cat>
          <c:val>
            <c:numRef>
              <c:f>'Bootstrap Coverage For Means se'!$D$33:$D$38</c:f>
              <c:numCache>
                <c:formatCode>0.0000</c:formatCode>
                <c:ptCount val="6"/>
                <c:pt idx="0">
                  <c:v>-9.9999999999988987E-5</c:v>
                </c:pt>
                <c:pt idx="1">
                  <c:v>1.0200000000000098E-2</c:v>
                </c:pt>
                <c:pt idx="2">
                  <c:v>-5.699999999999994E-2</c:v>
                </c:pt>
                <c:pt idx="3" formatCode="General">
                  <c:v>-8.3999999999999631E-3</c:v>
                </c:pt>
                <c:pt idx="4" formatCode="General">
                  <c:v>-4.9999999999994493E-4</c:v>
                </c:pt>
                <c:pt idx="5" formatCode="General">
                  <c:v>4.7000000000000375E-3</c:v>
                </c:pt>
              </c:numCache>
            </c:numRef>
          </c:val>
        </c:ser>
        <c:ser>
          <c:idx val="3"/>
          <c:order val="3"/>
          <c:tx>
            <c:strRef>
              <c:f>'Bootstrap Coverage For Means se'!$E$32</c:f>
              <c:strCache>
                <c:ptCount val="1"/>
                <c:pt idx="0">
                  <c:v>Studentized with IQR2</c:v>
                </c:pt>
              </c:strCache>
            </c:strRef>
          </c:tx>
          <c:spPr>
            <a:solidFill>
              <a:schemeClr val="accent4"/>
            </a:solidFill>
            <a:ln>
              <a:noFill/>
            </a:ln>
            <a:effectLst/>
          </c:spPr>
          <c:invertIfNegative val="0"/>
          <c:cat>
            <c:strRef>
              <c:f>'Bootstrap Coverage For Means se'!$A$33:$A$38</c:f>
              <c:strCache>
                <c:ptCount val="6"/>
                <c:pt idx="0">
                  <c:v>Normal</c:v>
                </c:pt>
                <c:pt idx="1">
                  <c:v>Uniform</c:v>
                </c:pt>
                <c:pt idx="2">
                  <c:v>Cauchy</c:v>
                </c:pt>
                <c:pt idx="3">
                  <c:v>Laplace</c:v>
                </c:pt>
                <c:pt idx="4">
                  <c:v>Gamma a=1,s=2</c:v>
                </c:pt>
                <c:pt idx="5">
                  <c:v>Gamma a=4,s=1</c:v>
                </c:pt>
              </c:strCache>
            </c:strRef>
          </c:cat>
          <c:val>
            <c:numRef>
              <c:f>'Bootstrap Coverage For Means se'!$E$33:$E$38</c:f>
              <c:numCache>
                <c:formatCode>0.0000</c:formatCode>
                <c:ptCount val="6"/>
                <c:pt idx="0">
                  <c:v>4.4000000000000705E-3</c:v>
                </c:pt>
                <c:pt idx="1">
                  <c:v>2.7000000000000024E-2</c:v>
                </c:pt>
                <c:pt idx="2">
                  <c:v>1.5000000000000568E-3</c:v>
                </c:pt>
                <c:pt idx="3" formatCode="General">
                  <c:v>-2.6699999999999946E-2</c:v>
                </c:pt>
                <c:pt idx="4" formatCode="General">
                  <c:v>-7.6999999999999291E-3</c:v>
                </c:pt>
                <c:pt idx="5" formatCode="General">
                  <c:v>2.9000000000000137E-3</c:v>
                </c:pt>
              </c:numCache>
            </c:numRef>
          </c:val>
        </c:ser>
        <c:ser>
          <c:idx val="4"/>
          <c:order val="4"/>
          <c:tx>
            <c:strRef>
              <c:f>'Bootstrap Coverage For Means se'!$F$32</c:f>
              <c:strCache>
                <c:ptCount val="1"/>
                <c:pt idx="0">
                  <c:v>Percentile</c:v>
                </c:pt>
              </c:strCache>
            </c:strRef>
          </c:tx>
          <c:spPr>
            <a:solidFill>
              <a:schemeClr val="accent5"/>
            </a:solidFill>
            <a:ln>
              <a:noFill/>
            </a:ln>
            <a:effectLst/>
          </c:spPr>
          <c:invertIfNegative val="0"/>
          <c:cat>
            <c:strRef>
              <c:f>'Bootstrap Coverage For Means se'!$A$33:$A$38</c:f>
              <c:strCache>
                <c:ptCount val="6"/>
                <c:pt idx="0">
                  <c:v>Normal</c:v>
                </c:pt>
                <c:pt idx="1">
                  <c:v>Uniform</c:v>
                </c:pt>
                <c:pt idx="2">
                  <c:v>Cauchy</c:v>
                </c:pt>
                <c:pt idx="3">
                  <c:v>Laplace</c:v>
                </c:pt>
                <c:pt idx="4">
                  <c:v>Gamma a=1,s=2</c:v>
                </c:pt>
                <c:pt idx="5">
                  <c:v>Gamma a=4,s=1</c:v>
                </c:pt>
              </c:strCache>
            </c:strRef>
          </c:cat>
          <c:val>
            <c:numRef>
              <c:f>'Bootstrap Coverage For Means se'!$F$33:$F$38</c:f>
              <c:numCache>
                <c:formatCode>0.0000</c:formatCode>
                <c:ptCount val="6"/>
                <c:pt idx="0">
                  <c:v>-6.8999999999999062E-3</c:v>
                </c:pt>
                <c:pt idx="1">
                  <c:v>-5.3999999999999604E-3</c:v>
                </c:pt>
                <c:pt idx="2">
                  <c:v>-4.2399999999999993E-2</c:v>
                </c:pt>
                <c:pt idx="3" formatCode="General">
                  <c:v>-7.5999999999999401E-3</c:v>
                </c:pt>
                <c:pt idx="4" formatCode="General">
                  <c:v>-1.9399999999999973E-2</c:v>
                </c:pt>
                <c:pt idx="5" formatCode="General">
                  <c:v>-7.6999999999999291E-3</c:v>
                </c:pt>
              </c:numCache>
            </c:numRef>
          </c:val>
        </c:ser>
        <c:ser>
          <c:idx val="5"/>
          <c:order val="5"/>
          <c:tx>
            <c:strRef>
              <c:f>'Bootstrap Coverage For Means se'!$G$32</c:f>
              <c:strCache>
                <c:ptCount val="1"/>
                <c:pt idx="0">
                  <c:v>BCA</c:v>
                </c:pt>
              </c:strCache>
            </c:strRef>
          </c:tx>
          <c:spPr>
            <a:solidFill>
              <a:schemeClr val="accent6"/>
            </a:solidFill>
            <a:ln>
              <a:noFill/>
            </a:ln>
            <a:effectLst/>
          </c:spPr>
          <c:invertIfNegative val="0"/>
          <c:cat>
            <c:strRef>
              <c:f>'Bootstrap Coverage For Means se'!$A$33:$A$38</c:f>
              <c:strCache>
                <c:ptCount val="6"/>
                <c:pt idx="0">
                  <c:v>Normal</c:v>
                </c:pt>
                <c:pt idx="1">
                  <c:v>Uniform</c:v>
                </c:pt>
                <c:pt idx="2">
                  <c:v>Cauchy</c:v>
                </c:pt>
                <c:pt idx="3">
                  <c:v>Laplace</c:v>
                </c:pt>
                <c:pt idx="4">
                  <c:v>Gamma a=1,s=2</c:v>
                </c:pt>
                <c:pt idx="5">
                  <c:v>Gamma a=4,s=1</c:v>
                </c:pt>
              </c:strCache>
            </c:strRef>
          </c:cat>
          <c:val>
            <c:numRef>
              <c:f>'Bootstrap Coverage For Means se'!$G$33:$G$38</c:f>
              <c:numCache>
                <c:formatCode>0.0000</c:formatCode>
                <c:ptCount val="6"/>
                <c:pt idx="0">
                  <c:v>-8.0999999999999961E-3</c:v>
                </c:pt>
                <c:pt idx="1">
                  <c:v>-1.0999999999999899E-3</c:v>
                </c:pt>
                <c:pt idx="2">
                  <c:v>-0.16009999999999991</c:v>
                </c:pt>
                <c:pt idx="3" formatCode="General">
                  <c:v>-1.9999999999999907E-2</c:v>
                </c:pt>
                <c:pt idx="4" formatCode="General">
                  <c:v>-1.5499999999999958E-2</c:v>
                </c:pt>
                <c:pt idx="5" formatCode="General">
                  <c:v>-4.8999999999999044E-3</c:v>
                </c:pt>
              </c:numCache>
            </c:numRef>
          </c:val>
        </c:ser>
        <c:ser>
          <c:idx val="6"/>
          <c:order val="6"/>
          <c:tx>
            <c:strRef>
              <c:f>'Bootstrap Coverage For Means se'!$H$32</c:f>
              <c:strCache>
                <c:ptCount val="1"/>
                <c:pt idx="0">
                  <c:v>t</c:v>
                </c:pt>
              </c:strCache>
            </c:strRef>
          </c:tx>
          <c:spPr>
            <a:solidFill>
              <a:schemeClr val="accent1">
                <a:lumMod val="60000"/>
              </a:schemeClr>
            </a:solidFill>
            <a:ln>
              <a:noFill/>
            </a:ln>
            <a:effectLst/>
          </c:spPr>
          <c:invertIfNegative val="0"/>
          <c:cat>
            <c:strRef>
              <c:f>'Bootstrap Coverage For Means se'!$A$33:$A$38</c:f>
              <c:strCache>
                <c:ptCount val="6"/>
                <c:pt idx="0">
                  <c:v>Normal</c:v>
                </c:pt>
                <c:pt idx="1">
                  <c:v>Uniform</c:v>
                </c:pt>
                <c:pt idx="2">
                  <c:v>Cauchy</c:v>
                </c:pt>
                <c:pt idx="3">
                  <c:v>Laplace</c:v>
                </c:pt>
                <c:pt idx="4">
                  <c:v>Gamma a=1,s=2</c:v>
                </c:pt>
                <c:pt idx="5">
                  <c:v>Gamma a=4,s=1</c:v>
                </c:pt>
              </c:strCache>
            </c:strRef>
          </c:cat>
          <c:val>
            <c:numRef>
              <c:f>'Bootstrap Coverage For Means se'!$H$33:$H$38</c:f>
              <c:numCache>
                <c:formatCode>0.0000</c:formatCode>
                <c:ptCount val="6"/>
                <c:pt idx="0">
                  <c:v>7.0000000000003393E-4</c:v>
                </c:pt>
                <c:pt idx="1">
                  <c:v>9.9999999999988987E-5</c:v>
                </c:pt>
                <c:pt idx="2">
                  <c:v>2.9299999999999993E-2</c:v>
                </c:pt>
                <c:pt idx="3" formatCode="General">
                  <c:v>5.0000000000000044E-3</c:v>
                </c:pt>
                <c:pt idx="4" formatCode="General">
                  <c:v>-1.5199999999999991E-2</c:v>
                </c:pt>
                <c:pt idx="5" formatCode="General">
                  <c:v>-1.1999999999999789E-3</c:v>
                </c:pt>
              </c:numCache>
            </c:numRef>
          </c:val>
        </c:ser>
        <c:dLbls>
          <c:showLegendKey val="0"/>
          <c:showVal val="0"/>
          <c:showCatName val="0"/>
          <c:showSerName val="0"/>
          <c:showPercent val="0"/>
          <c:showBubbleSize val="0"/>
        </c:dLbls>
        <c:gapWidth val="219"/>
        <c:overlap val="-27"/>
        <c:axId val="207731824"/>
        <c:axId val="207732384"/>
      </c:barChart>
      <c:catAx>
        <c:axId val="2077318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7732384"/>
        <c:crosses val="autoZero"/>
        <c:auto val="1"/>
        <c:lblAlgn val="ctr"/>
        <c:lblOffset val="100"/>
        <c:noMultiLvlLbl val="0"/>
      </c:catAx>
      <c:valAx>
        <c:axId val="207732384"/>
        <c:scaling>
          <c:orientation val="minMax"/>
        </c:scaling>
        <c:delete val="0"/>
        <c:axPos val="l"/>
        <c:majorGridlines>
          <c:spPr>
            <a:ln w="9525" cap="flat" cmpd="sng" algn="ctr">
              <a:solidFill>
                <a:schemeClr val="tx1">
                  <a:lumMod val="15000"/>
                  <a:lumOff val="85000"/>
                </a:schemeClr>
              </a:solidFill>
              <a:round/>
            </a:ln>
            <a:effectLst/>
          </c:spPr>
        </c:majorGridlines>
        <c:numFmt formatCode="0.0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20773182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solidFill>
                  <a:schemeClr val="tx1"/>
                </a:solidFill>
              </a:rPr>
              <a:t>CI Length for Mean (n=10)</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'Bootstrap Coverage For Means se'!$J$33</c:f>
              <c:strCache>
                <c:ptCount val="1"/>
                <c:pt idx="0">
                  <c:v>Normal CI Length</c:v>
                </c:pt>
              </c:strCache>
            </c:strRef>
          </c:tx>
          <c:spPr>
            <a:solidFill>
              <a:schemeClr val="accent1"/>
            </a:solidFill>
            <a:ln>
              <a:noFill/>
            </a:ln>
            <a:effectLst/>
          </c:spPr>
          <c:invertIfNegative val="0"/>
          <c:cat>
            <c:strRef>
              <c:f>'Bootstrap Coverage For Means se'!$I$34:$I$38</c:f>
              <c:strCache>
                <c:ptCount val="5"/>
                <c:pt idx="0">
                  <c:v>Normal</c:v>
                </c:pt>
                <c:pt idx="1">
                  <c:v>Uniform</c:v>
                </c:pt>
                <c:pt idx="2">
                  <c:v>Laplace</c:v>
                </c:pt>
                <c:pt idx="3">
                  <c:v>Gamma a=1,s=2</c:v>
                </c:pt>
                <c:pt idx="4">
                  <c:v>Gamma a=4,s=1</c:v>
                </c:pt>
              </c:strCache>
            </c:strRef>
          </c:cat>
          <c:val>
            <c:numRef>
              <c:f>'Bootstrap Coverage For Means se'!$J$34:$J$38</c:f>
              <c:numCache>
                <c:formatCode>0.000</c:formatCode>
                <c:ptCount val="5"/>
                <c:pt idx="0">
                  <c:v>1.1448044449999999</c:v>
                </c:pt>
                <c:pt idx="1">
                  <c:v>0.334204899</c:v>
                </c:pt>
                <c:pt idx="2">
                  <c:v>1.5733016500000001</c:v>
                </c:pt>
                <c:pt idx="3">
                  <c:v>2.1902318176537401</c:v>
                </c:pt>
                <c:pt idx="4">
                  <c:v>2.2473343925435301</c:v>
                </c:pt>
              </c:numCache>
            </c:numRef>
          </c:val>
        </c:ser>
        <c:ser>
          <c:idx val="1"/>
          <c:order val="1"/>
          <c:tx>
            <c:strRef>
              <c:f>'Bootstrap Coverage For Means se'!$K$33</c:f>
              <c:strCache>
                <c:ptCount val="1"/>
                <c:pt idx="0">
                  <c:v>Basic CI Length</c:v>
                </c:pt>
              </c:strCache>
            </c:strRef>
          </c:tx>
          <c:spPr>
            <a:solidFill>
              <a:schemeClr val="accent2"/>
            </a:solidFill>
            <a:ln>
              <a:noFill/>
            </a:ln>
            <a:effectLst/>
          </c:spPr>
          <c:invertIfNegative val="0"/>
          <c:cat>
            <c:strRef>
              <c:f>'Bootstrap Coverage For Means se'!$I$34:$I$38</c:f>
              <c:strCache>
                <c:ptCount val="5"/>
                <c:pt idx="0">
                  <c:v>Normal</c:v>
                </c:pt>
                <c:pt idx="1">
                  <c:v>Uniform</c:v>
                </c:pt>
                <c:pt idx="2">
                  <c:v>Laplace</c:v>
                </c:pt>
                <c:pt idx="3">
                  <c:v>Gamma a=1,s=2</c:v>
                </c:pt>
                <c:pt idx="4">
                  <c:v>Gamma a=4,s=1</c:v>
                </c:pt>
              </c:strCache>
            </c:strRef>
          </c:cat>
          <c:val>
            <c:numRef>
              <c:f>'Bootstrap Coverage For Means se'!$K$34:$K$38</c:f>
              <c:numCache>
                <c:formatCode>0.000</c:formatCode>
                <c:ptCount val="5"/>
                <c:pt idx="0">
                  <c:v>1.143606532</c:v>
                </c:pt>
                <c:pt idx="1">
                  <c:v>0.33353774600000002</c:v>
                </c:pt>
                <c:pt idx="2">
                  <c:v>1.5682519989999999</c:v>
                </c:pt>
                <c:pt idx="3">
                  <c:v>2.16427273437204</c:v>
                </c:pt>
                <c:pt idx="4">
                  <c:v>2.2385540336727199</c:v>
                </c:pt>
              </c:numCache>
            </c:numRef>
          </c:val>
        </c:ser>
        <c:ser>
          <c:idx val="2"/>
          <c:order val="2"/>
          <c:tx>
            <c:strRef>
              <c:f>'Bootstrap Coverage For Means se'!$L$33</c:f>
              <c:strCache>
                <c:ptCount val="1"/>
                <c:pt idx="0">
                  <c:v>Studentized CI Length</c:v>
                </c:pt>
              </c:strCache>
            </c:strRef>
          </c:tx>
          <c:spPr>
            <a:solidFill>
              <a:schemeClr val="accent3"/>
            </a:solidFill>
            <a:ln>
              <a:noFill/>
            </a:ln>
            <a:effectLst/>
          </c:spPr>
          <c:invertIfNegative val="0"/>
          <c:cat>
            <c:strRef>
              <c:f>'Bootstrap Coverage For Means se'!$I$34:$I$38</c:f>
              <c:strCache>
                <c:ptCount val="5"/>
                <c:pt idx="0">
                  <c:v>Normal</c:v>
                </c:pt>
                <c:pt idx="1">
                  <c:v>Uniform</c:v>
                </c:pt>
                <c:pt idx="2">
                  <c:v>Laplace</c:v>
                </c:pt>
                <c:pt idx="3">
                  <c:v>Gamma a=1,s=2</c:v>
                </c:pt>
                <c:pt idx="4">
                  <c:v>Gamma a=4,s=1</c:v>
                </c:pt>
              </c:strCache>
            </c:strRef>
          </c:cat>
          <c:val>
            <c:numRef>
              <c:f>'Bootstrap Coverage For Means se'!$L$34:$L$38</c:f>
              <c:numCache>
                <c:formatCode>0.000</c:formatCode>
                <c:ptCount val="5"/>
                <c:pt idx="0">
                  <c:v>1.504883046</c:v>
                </c:pt>
                <c:pt idx="1">
                  <c:v>0.443831162</c:v>
                </c:pt>
                <c:pt idx="2">
                  <c:v>2.1554856340000002</c:v>
                </c:pt>
                <c:pt idx="3">
                  <c:v>3.8190693206244699</c:v>
                </c:pt>
                <c:pt idx="4">
                  <c:v>3.1428870868405898</c:v>
                </c:pt>
              </c:numCache>
            </c:numRef>
          </c:val>
        </c:ser>
        <c:ser>
          <c:idx val="3"/>
          <c:order val="3"/>
          <c:tx>
            <c:strRef>
              <c:f>'Bootstrap Coverage For Means se'!$M$33</c:f>
              <c:strCache>
                <c:ptCount val="1"/>
                <c:pt idx="0">
                  <c:v>Studentized with IQR2 CI Length</c:v>
                </c:pt>
              </c:strCache>
            </c:strRef>
          </c:tx>
          <c:spPr>
            <a:solidFill>
              <a:schemeClr val="accent4"/>
            </a:solidFill>
            <a:ln>
              <a:noFill/>
            </a:ln>
            <a:effectLst/>
          </c:spPr>
          <c:invertIfNegative val="0"/>
          <c:cat>
            <c:strRef>
              <c:f>'Bootstrap Coverage For Means se'!$I$34:$I$38</c:f>
              <c:strCache>
                <c:ptCount val="5"/>
                <c:pt idx="0">
                  <c:v>Normal</c:v>
                </c:pt>
                <c:pt idx="1">
                  <c:v>Uniform</c:v>
                </c:pt>
                <c:pt idx="2">
                  <c:v>Laplace</c:v>
                </c:pt>
                <c:pt idx="3">
                  <c:v>Gamma a=1,s=2</c:v>
                </c:pt>
                <c:pt idx="4">
                  <c:v>Gamma a=4,s=1</c:v>
                </c:pt>
              </c:strCache>
            </c:strRef>
          </c:cat>
          <c:val>
            <c:numRef>
              <c:f>'Bootstrap Coverage For Means se'!$M$34:$M$38</c:f>
              <c:numCache>
                <c:formatCode>0.000</c:formatCode>
                <c:ptCount val="5"/>
                <c:pt idx="0">
                  <c:v>2.204879896</c:v>
                </c:pt>
                <c:pt idx="1">
                  <c:v>0.78882501699999996</c:v>
                </c:pt>
                <c:pt idx="2">
                  <c:v>2.6651188139999999</c:v>
                </c:pt>
                <c:pt idx="3">
                  <c:v>5.3605119933405199</c:v>
                </c:pt>
                <c:pt idx="4">
                  <c:v>4.5175938533836</c:v>
                </c:pt>
              </c:numCache>
            </c:numRef>
          </c:val>
        </c:ser>
        <c:ser>
          <c:idx val="4"/>
          <c:order val="4"/>
          <c:tx>
            <c:strRef>
              <c:f>'Bootstrap Coverage For Means se'!$N$33</c:f>
              <c:strCache>
                <c:ptCount val="1"/>
                <c:pt idx="0">
                  <c:v>Percentile CI Length</c:v>
                </c:pt>
              </c:strCache>
            </c:strRef>
          </c:tx>
          <c:spPr>
            <a:solidFill>
              <a:schemeClr val="accent5"/>
            </a:solidFill>
            <a:ln>
              <a:noFill/>
            </a:ln>
            <a:effectLst/>
          </c:spPr>
          <c:invertIfNegative val="0"/>
          <c:cat>
            <c:strRef>
              <c:f>'Bootstrap Coverage For Means se'!$I$34:$I$38</c:f>
              <c:strCache>
                <c:ptCount val="5"/>
                <c:pt idx="0">
                  <c:v>Normal</c:v>
                </c:pt>
                <c:pt idx="1">
                  <c:v>Uniform</c:v>
                </c:pt>
                <c:pt idx="2">
                  <c:v>Laplace</c:v>
                </c:pt>
                <c:pt idx="3">
                  <c:v>Gamma a=1,s=2</c:v>
                </c:pt>
                <c:pt idx="4">
                  <c:v>Gamma a=4,s=1</c:v>
                </c:pt>
              </c:strCache>
            </c:strRef>
          </c:cat>
          <c:val>
            <c:numRef>
              <c:f>'Bootstrap Coverage For Means se'!$N$34:$N$38</c:f>
              <c:numCache>
                <c:formatCode>0.000</c:formatCode>
                <c:ptCount val="5"/>
                <c:pt idx="0">
                  <c:v>1.143606532</c:v>
                </c:pt>
                <c:pt idx="1">
                  <c:v>0.33353774600000002</c:v>
                </c:pt>
                <c:pt idx="2">
                  <c:v>1.5682519989999999</c:v>
                </c:pt>
                <c:pt idx="3">
                  <c:v>2.16427273437204</c:v>
                </c:pt>
                <c:pt idx="4">
                  <c:v>2.2385540336727199</c:v>
                </c:pt>
              </c:numCache>
            </c:numRef>
          </c:val>
        </c:ser>
        <c:ser>
          <c:idx val="5"/>
          <c:order val="5"/>
          <c:tx>
            <c:strRef>
              <c:f>'Bootstrap Coverage For Means se'!$O$33</c:f>
              <c:strCache>
                <c:ptCount val="1"/>
                <c:pt idx="0">
                  <c:v>BCA CI Length</c:v>
                </c:pt>
              </c:strCache>
            </c:strRef>
          </c:tx>
          <c:spPr>
            <a:solidFill>
              <a:schemeClr val="accent6"/>
            </a:solidFill>
            <a:ln>
              <a:noFill/>
            </a:ln>
            <a:effectLst/>
          </c:spPr>
          <c:invertIfNegative val="0"/>
          <c:cat>
            <c:strRef>
              <c:f>'Bootstrap Coverage For Means se'!$I$34:$I$38</c:f>
              <c:strCache>
                <c:ptCount val="5"/>
                <c:pt idx="0">
                  <c:v>Normal</c:v>
                </c:pt>
                <c:pt idx="1">
                  <c:v>Uniform</c:v>
                </c:pt>
                <c:pt idx="2">
                  <c:v>Laplace</c:v>
                </c:pt>
                <c:pt idx="3">
                  <c:v>Gamma a=1,s=2</c:v>
                </c:pt>
                <c:pt idx="4">
                  <c:v>Gamma a=4,s=1</c:v>
                </c:pt>
              </c:strCache>
            </c:strRef>
          </c:cat>
          <c:val>
            <c:numRef>
              <c:f>'Bootstrap Coverage For Means se'!$O$34:$O$38</c:f>
              <c:numCache>
                <c:formatCode>0.000</c:formatCode>
                <c:ptCount val="5"/>
                <c:pt idx="0">
                  <c:v>1.1636167589999999</c:v>
                </c:pt>
                <c:pt idx="1">
                  <c:v>0.33731910199999998</c:v>
                </c:pt>
                <c:pt idx="2">
                  <c:v>1.6348499219999999</c:v>
                </c:pt>
                <c:pt idx="3">
                  <c:v>2.3583466613360402</c:v>
                </c:pt>
                <c:pt idx="4">
                  <c:v>2.32144432522924</c:v>
                </c:pt>
              </c:numCache>
            </c:numRef>
          </c:val>
        </c:ser>
        <c:ser>
          <c:idx val="6"/>
          <c:order val="6"/>
          <c:tx>
            <c:strRef>
              <c:f>'Bootstrap Coverage For Means se'!$P$33</c:f>
              <c:strCache>
                <c:ptCount val="1"/>
                <c:pt idx="0">
                  <c:v>t CI Length</c:v>
                </c:pt>
              </c:strCache>
            </c:strRef>
          </c:tx>
          <c:spPr>
            <a:solidFill>
              <a:schemeClr val="accent1">
                <a:lumMod val="60000"/>
              </a:schemeClr>
            </a:solidFill>
            <a:ln>
              <a:noFill/>
            </a:ln>
            <a:effectLst/>
          </c:spPr>
          <c:invertIfNegative val="0"/>
          <c:cat>
            <c:strRef>
              <c:f>'Bootstrap Coverage For Means se'!$I$34:$I$38</c:f>
              <c:strCache>
                <c:ptCount val="5"/>
                <c:pt idx="0">
                  <c:v>Normal</c:v>
                </c:pt>
                <c:pt idx="1">
                  <c:v>Uniform</c:v>
                </c:pt>
                <c:pt idx="2">
                  <c:v>Laplace</c:v>
                </c:pt>
                <c:pt idx="3">
                  <c:v>Gamma a=1,s=2</c:v>
                </c:pt>
                <c:pt idx="4">
                  <c:v>Gamma a=4,s=1</c:v>
                </c:pt>
              </c:strCache>
            </c:strRef>
          </c:cat>
          <c:val>
            <c:numRef>
              <c:f>'Bootstrap Coverage For Means se'!$P$34:$P$38</c:f>
              <c:numCache>
                <c:formatCode>0.000</c:formatCode>
                <c:ptCount val="5"/>
                <c:pt idx="0">
                  <c:v>1.3933633480000001</c:v>
                </c:pt>
                <c:pt idx="1">
                  <c:v>0.40685848299999999</c:v>
                </c:pt>
                <c:pt idx="2">
                  <c:v>1.9146305729999999</c:v>
                </c:pt>
                <c:pt idx="3">
                  <c:v>2.6659279599325498</c:v>
                </c:pt>
                <c:pt idx="4">
                  <c:v>2.7342401729238799</c:v>
                </c:pt>
              </c:numCache>
            </c:numRef>
          </c:val>
        </c:ser>
        <c:dLbls>
          <c:showLegendKey val="0"/>
          <c:showVal val="0"/>
          <c:showCatName val="0"/>
          <c:showSerName val="0"/>
          <c:showPercent val="0"/>
          <c:showBubbleSize val="0"/>
        </c:dLbls>
        <c:gapWidth val="219"/>
        <c:overlap val="-27"/>
        <c:axId val="207737984"/>
        <c:axId val="207738544"/>
      </c:barChart>
      <c:catAx>
        <c:axId val="2077379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7738544"/>
        <c:crosses val="autoZero"/>
        <c:auto val="1"/>
        <c:lblAlgn val="ctr"/>
        <c:lblOffset val="100"/>
        <c:noMultiLvlLbl val="0"/>
      </c:catAx>
      <c:valAx>
        <c:axId val="207738544"/>
        <c:scaling>
          <c:orientation val="minMax"/>
        </c:scaling>
        <c:delete val="0"/>
        <c:axPos val="l"/>
        <c:majorGridlines>
          <c:spPr>
            <a:ln w="9525" cap="flat" cmpd="sng" algn="ctr">
              <a:solidFill>
                <a:schemeClr val="tx1">
                  <a:lumMod val="15000"/>
                  <a:lumOff val="85000"/>
                </a:schemeClr>
              </a:solidFill>
              <a:round/>
            </a:ln>
            <a:effectLst/>
          </c:spPr>
        </c:majorGridlines>
        <c:numFmt formatCode="0.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20773798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r>
              <a:rPr lang="en-US" dirty="0">
                <a:solidFill>
                  <a:schemeClr val="tx1"/>
                </a:solidFill>
              </a:rPr>
              <a:t>CI Length for Mean (n=20)</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tx>
            <c:strRef>
              <c:f>'Bootstrap Coverage For Means se'!$J$33</c:f>
              <c:strCache>
                <c:ptCount val="1"/>
                <c:pt idx="0">
                  <c:v>Normal CI Length</c:v>
                </c:pt>
              </c:strCache>
            </c:strRef>
          </c:tx>
          <c:spPr>
            <a:solidFill>
              <a:schemeClr val="accent1"/>
            </a:solidFill>
            <a:ln>
              <a:noFill/>
            </a:ln>
            <a:effectLst/>
          </c:spPr>
          <c:invertIfNegative val="0"/>
          <c:cat>
            <c:strRef>
              <c:f>'Bootstrap Coverage For Means se'!$I$34:$I$38</c:f>
              <c:strCache>
                <c:ptCount val="5"/>
                <c:pt idx="0">
                  <c:v>Normal</c:v>
                </c:pt>
                <c:pt idx="1">
                  <c:v>Uniform</c:v>
                </c:pt>
                <c:pt idx="2">
                  <c:v>Laplace</c:v>
                </c:pt>
                <c:pt idx="3">
                  <c:v>Gamma a=1,s=2</c:v>
                </c:pt>
                <c:pt idx="4">
                  <c:v>Gamma a=4,s=1</c:v>
                </c:pt>
              </c:strCache>
            </c:strRef>
          </c:cat>
          <c:val>
            <c:numRef>
              <c:f>'Bootstrap Coverage For Means se'!$J$34:$J$38</c:f>
              <c:numCache>
                <c:formatCode>0.000</c:formatCode>
                <c:ptCount val="5"/>
                <c:pt idx="0">
                  <c:v>0.84241280399999996</c:v>
                </c:pt>
                <c:pt idx="1">
                  <c:v>0.244967564</c:v>
                </c:pt>
                <c:pt idx="2">
                  <c:v>1.1705973940000001</c:v>
                </c:pt>
                <c:pt idx="3">
                  <c:v>1.63522867747505</c:v>
                </c:pt>
                <c:pt idx="4">
                  <c:v>1.6745861555816499</c:v>
                </c:pt>
              </c:numCache>
            </c:numRef>
          </c:val>
        </c:ser>
        <c:ser>
          <c:idx val="1"/>
          <c:order val="1"/>
          <c:tx>
            <c:strRef>
              <c:f>'Bootstrap Coverage For Means se'!$K$33</c:f>
              <c:strCache>
                <c:ptCount val="1"/>
                <c:pt idx="0">
                  <c:v>Basic CI Length</c:v>
                </c:pt>
              </c:strCache>
            </c:strRef>
          </c:tx>
          <c:spPr>
            <a:solidFill>
              <a:schemeClr val="accent2"/>
            </a:solidFill>
            <a:ln>
              <a:noFill/>
            </a:ln>
            <a:effectLst/>
          </c:spPr>
          <c:invertIfNegative val="0"/>
          <c:cat>
            <c:strRef>
              <c:f>'Bootstrap Coverage For Means se'!$I$34:$I$38</c:f>
              <c:strCache>
                <c:ptCount val="5"/>
                <c:pt idx="0">
                  <c:v>Normal</c:v>
                </c:pt>
                <c:pt idx="1">
                  <c:v>Uniform</c:v>
                </c:pt>
                <c:pt idx="2">
                  <c:v>Laplace</c:v>
                </c:pt>
                <c:pt idx="3">
                  <c:v>Gamma a=1,s=2</c:v>
                </c:pt>
                <c:pt idx="4">
                  <c:v>Gamma a=4,s=1</c:v>
                </c:pt>
              </c:strCache>
            </c:strRef>
          </c:cat>
          <c:val>
            <c:numRef>
              <c:f>'Bootstrap Coverage For Means se'!$K$34:$K$38</c:f>
              <c:numCache>
                <c:formatCode>0.000</c:formatCode>
                <c:ptCount val="5"/>
                <c:pt idx="0">
                  <c:v>0.84423841399999999</c:v>
                </c:pt>
                <c:pt idx="1">
                  <c:v>0.24526424299999999</c:v>
                </c:pt>
                <c:pt idx="2">
                  <c:v>1.173953888</c:v>
                </c:pt>
                <c:pt idx="3">
                  <c:v>1.6300750173882199</c:v>
                </c:pt>
                <c:pt idx="4">
                  <c:v>1.67635488302467</c:v>
                </c:pt>
              </c:numCache>
            </c:numRef>
          </c:val>
        </c:ser>
        <c:ser>
          <c:idx val="2"/>
          <c:order val="2"/>
          <c:tx>
            <c:strRef>
              <c:f>'Bootstrap Coverage For Means se'!$L$33</c:f>
              <c:strCache>
                <c:ptCount val="1"/>
                <c:pt idx="0">
                  <c:v>Studentized CI Length</c:v>
                </c:pt>
              </c:strCache>
            </c:strRef>
          </c:tx>
          <c:spPr>
            <a:solidFill>
              <a:schemeClr val="accent3"/>
            </a:solidFill>
            <a:ln>
              <a:noFill/>
            </a:ln>
            <a:effectLst/>
          </c:spPr>
          <c:invertIfNegative val="0"/>
          <c:cat>
            <c:strRef>
              <c:f>'Bootstrap Coverage For Means se'!$I$34:$I$38</c:f>
              <c:strCache>
                <c:ptCount val="5"/>
                <c:pt idx="0">
                  <c:v>Normal</c:v>
                </c:pt>
                <c:pt idx="1">
                  <c:v>Uniform</c:v>
                </c:pt>
                <c:pt idx="2">
                  <c:v>Laplace</c:v>
                </c:pt>
                <c:pt idx="3">
                  <c:v>Gamma a=1,s=2</c:v>
                </c:pt>
                <c:pt idx="4">
                  <c:v>Gamma a=4,s=1</c:v>
                </c:pt>
              </c:strCache>
            </c:strRef>
          </c:cat>
          <c:val>
            <c:numRef>
              <c:f>'Bootstrap Coverage For Means se'!$L$34:$L$38</c:f>
              <c:numCache>
                <c:formatCode>0.000</c:formatCode>
                <c:ptCount val="5"/>
                <c:pt idx="0">
                  <c:v>0.94081439</c:v>
                </c:pt>
                <c:pt idx="1">
                  <c:v>0.27357669600000001</c:v>
                </c:pt>
                <c:pt idx="2">
                  <c:v>1.3375050610000001</c:v>
                </c:pt>
                <c:pt idx="3">
                  <c:v>2.12309279517982</c:v>
                </c:pt>
                <c:pt idx="4">
                  <c:v>1.9402142418755499</c:v>
                </c:pt>
              </c:numCache>
            </c:numRef>
          </c:val>
        </c:ser>
        <c:ser>
          <c:idx val="3"/>
          <c:order val="3"/>
          <c:tx>
            <c:strRef>
              <c:f>'Bootstrap Coverage For Means se'!$M$33</c:f>
              <c:strCache>
                <c:ptCount val="1"/>
                <c:pt idx="0">
                  <c:v>Studentized with IQR2 CI Length</c:v>
                </c:pt>
              </c:strCache>
            </c:strRef>
          </c:tx>
          <c:spPr>
            <a:solidFill>
              <a:schemeClr val="accent4"/>
            </a:solidFill>
            <a:ln>
              <a:noFill/>
            </a:ln>
            <a:effectLst/>
          </c:spPr>
          <c:invertIfNegative val="0"/>
          <c:cat>
            <c:strRef>
              <c:f>'Bootstrap Coverage For Means se'!$I$34:$I$38</c:f>
              <c:strCache>
                <c:ptCount val="5"/>
                <c:pt idx="0">
                  <c:v>Normal</c:v>
                </c:pt>
                <c:pt idx="1">
                  <c:v>Uniform</c:v>
                </c:pt>
                <c:pt idx="2">
                  <c:v>Laplace</c:v>
                </c:pt>
                <c:pt idx="3">
                  <c:v>Gamma a=1,s=2</c:v>
                </c:pt>
                <c:pt idx="4">
                  <c:v>Gamma a=4,s=1</c:v>
                </c:pt>
              </c:strCache>
            </c:strRef>
          </c:cat>
          <c:val>
            <c:numRef>
              <c:f>'Bootstrap Coverage For Means se'!$M$34:$M$38</c:f>
              <c:numCache>
                <c:formatCode>0.000</c:formatCode>
                <c:ptCount val="5"/>
                <c:pt idx="0">
                  <c:v>1.0558957040000001</c:v>
                </c:pt>
                <c:pt idx="1">
                  <c:v>0.34173161699999999</c:v>
                </c:pt>
                <c:pt idx="2">
                  <c:v>1.3469312250000001</c:v>
                </c:pt>
                <c:pt idx="3">
                  <c:v>2.2232824486146301</c:v>
                </c:pt>
                <c:pt idx="4">
                  <c:v>2.13125824856363</c:v>
                </c:pt>
              </c:numCache>
            </c:numRef>
          </c:val>
        </c:ser>
        <c:ser>
          <c:idx val="4"/>
          <c:order val="4"/>
          <c:tx>
            <c:strRef>
              <c:f>'Bootstrap Coverage For Means se'!$N$33</c:f>
              <c:strCache>
                <c:ptCount val="1"/>
                <c:pt idx="0">
                  <c:v>Percentile CI Length</c:v>
                </c:pt>
              </c:strCache>
            </c:strRef>
          </c:tx>
          <c:spPr>
            <a:solidFill>
              <a:schemeClr val="accent5"/>
            </a:solidFill>
            <a:ln>
              <a:noFill/>
            </a:ln>
            <a:effectLst/>
          </c:spPr>
          <c:invertIfNegative val="0"/>
          <c:cat>
            <c:strRef>
              <c:f>'Bootstrap Coverage For Means se'!$I$34:$I$38</c:f>
              <c:strCache>
                <c:ptCount val="5"/>
                <c:pt idx="0">
                  <c:v>Normal</c:v>
                </c:pt>
                <c:pt idx="1">
                  <c:v>Uniform</c:v>
                </c:pt>
                <c:pt idx="2">
                  <c:v>Laplace</c:v>
                </c:pt>
                <c:pt idx="3">
                  <c:v>Gamma a=1,s=2</c:v>
                </c:pt>
                <c:pt idx="4">
                  <c:v>Gamma a=4,s=1</c:v>
                </c:pt>
              </c:strCache>
            </c:strRef>
          </c:cat>
          <c:val>
            <c:numRef>
              <c:f>'Bootstrap Coverage For Means se'!$N$34:$N$38</c:f>
              <c:numCache>
                <c:formatCode>0.000</c:formatCode>
                <c:ptCount val="5"/>
                <c:pt idx="0">
                  <c:v>0.84423841399999999</c:v>
                </c:pt>
                <c:pt idx="1">
                  <c:v>0.24526424299999999</c:v>
                </c:pt>
                <c:pt idx="2">
                  <c:v>1.173953888</c:v>
                </c:pt>
                <c:pt idx="3">
                  <c:v>1.6300750173882199</c:v>
                </c:pt>
                <c:pt idx="4">
                  <c:v>1.67635488302467</c:v>
                </c:pt>
              </c:numCache>
            </c:numRef>
          </c:val>
        </c:ser>
        <c:ser>
          <c:idx val="5"/>
          <c:order val="5"/>
          <c:tx>
            <c:strRef>
              <c:f>'Bootstrap Coverage For Means se'!$O$33</c:f>
              <c:strCache>
                <c:ptCount val="1"/>
                <c:pt idx="0">
                  <c:v>BCA CI Length</c:v>
                </c:pt>
              </c:strCache>
            </c:strRef>
          </c:tx>
          <c:spPr>
            <a:solidFill>
              <a:schemeClr val="accent6"/>
            </a:solidFill>
            <a:ln>
              <a:noFill/>
            </a:ln>
            <a:effectLst/>
          </c:spPr>
          <c:invertIfNegative val="0"/>
          <c:cat>
            <c:strRef>
              <c:f>'Bootstrap Coverage For Means se'!$I$34:$I$38</c:f>
              <c:strCache>
                <c:ptCount val="5"/>
                <c:pt idx="0">
                  <c:v>Normal</c:v>
                </c:pt>
                <c:pt idx="1">
                  <c:v>Uniform</c:v>
                </c:pt>
                <c:pt idx="2">
                  <c:v>Laplace</c:v>
                </c:pt>
                <c:pt idx="3">
                  <c:v>Gamma a=1,s=2</c:v>
                </c:pt>
                <c:pt idx="4">
                  <c:v>Gamma a=4,s=1</c:v>
                </c:pt>
              </c:strCache>
            </c:strRef>
          </c:cat>
          <c:val>
            <c:numRef>
              <c:f>'Bootstrap Coverage For Means se'!$O$34:$O$38</c:f>
              <c:numCache>
                <c:formatCode>0.000</c:formatCode>
                <c:ptCount val="5"/>
                <c:pt idx="0">
                  <c:v>0.84921840199999998</c:v>
                </c:pt>
                <c:pt idx="1">
                  <c:v>0.245986814</c:v>
                </c:pt>
                <c:pt idx="2">
                  <c:v>1.1992982990000001</c:v>
                </c:pt>
                <c:pt idx="3">
                  <c:v>1.73822119459404</c:v>
                </c:pt>
                <c:pt idx="4">
                  <c:v>1.71387047821643</c:v>
                </c:pt>
              </c:numCache>
            </c:numRef>
          </c:val>
        </c:ser>
        <c:ser>
          <c:idx val="6"/>
          <c:order val="6"/>
          <c:tx>
            <c:strRef>
              <c:f>'Bootstrap Coverage For Means se'!$P$33</c:f>
              <c:strCache>
                <c:ptCount val="1"/>
                <c:pt idx="0">
                  <c:v>t CI Length</c:v>
                </c:pt>
              </c:strCache>
            </c:strRef>
          </c:tx>
          <c:spPr>
            <a:solidFill>
              <a:schemeClr val="accent1">
                <a:lumMod val="60000"/>
              </a:schemeClr>
            </a:solidFill>
            <a:ln>
              <a:noFill/>
            </a:ln>
            <a:effectLst/>
          </c:spPr>
          <c:invertIfNegative val="0"/>
          <c:cat>
            <c:strRef>
              <c:f>'Bootstrap Coverage For Means se'!$I$34:$I$38</c:f>
              <c:strCache>
                <c:ptCount val="5"/>
                <c:pt idx="0">
                  <c:v>Normal</c:v>
                </c:pt>
                <c:pt idx="1">
                  <c:v>Uniform</c:v>
                </c:pt>
                <c:pt idx="2">
                  <c:v>Laplace</c:v>
                </c:pt>
                <c:pt idx="3">
                  <c:v>Gamma a=1,s=2</c:v>
                </c:pt>
                <c:pt idx="4">
                  <c:v>Gamma a=4,s=1</c:v>
                </c:pt>
              </c:strCache>
            </c:strRef>
          </c:cat>
          <c:val>
            <c:numRef>
              <c:f>'Bootstrap Coverage For Means se'!$P$34:$P$38</c:f>
              <c:numCache>
                <c:formatCode>0.000</c:formatCode>
                <c:ptCount val="5"/>
                <c:pt idx="0">
                  <c:v>0.92321178400000004</c:v>
                </c:pt>
                <c:pt idx="1">
                  <c:v>0.26837999299999998</c:v>
                </c:pt>
                <c:pt idx="2">
                  <c:v>1.2825377019999999</c:v>
                </c:pt>
                <c:pt idx="3">
                  <c:v>1.7914295288987101</c:v>
                </c:pt>
                <c:pt idx="4">
                  <c:v>1.8361000996575001</c:v>
                </c:pt>
              </c:numCache>
            </c:numRef>
          </c:val>
        </c:ser>
        <c:dLbls>
          <c:showLegendKey val="0"/>
          <c:showVal val="0"/>
          <c:showCatName val="0"/>
          <c:showSerName val="0"/>
          <c:showPercent val="0"/>
          <c:showBubbleSize val="0"/>
        </c:dLbls>
        <c:gapWidth val="219"/>
        <c:overlap val="-27"/>
        <c:axId val="209619904"/>
        <c:axId val="209620464"/>
      </c:barChart>
      <c:catAx>
        <c:axId val="2096199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9620464"/>
        <c:crosses val="autoZero"/>
        <c:auto val="1"/>
        <c:lblAlgn val="ctr"/>
        <c:lblOffset val="100"/>
        <c:noMultiLvlLbl val="0"/>
      </c:catAx>
      <c:valAx>
        <c:axId val="209620464"/>
        <c:scaling>
          <c:orientation val="minMax"/>
          <c:max val="3"/>
        </c:scaling>
        <c:delete val="0"/>
        <c:axPos val="l"/>
        <c:majorGridlines>
          <c:spPr>
            <a:ln w="9525" cap="flat" cmpd="sng" algn="ctr">
              <a:solidFill>
                <a:schemeClr val="tx1">
                  <a:lumMod val="15000"/>
                  <a:lumOff val="85000"/>
                </a:schemeClr>
              </a:solidFill>
              <a:round/>
            </a:ln>
            <a:effectLst/>
          </c:spPr>
        </c:majorGridlines>
        <c:numFmt formatCode="0.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209619904"/>
        <c:crosses val="autoZero"/>
        <c:crossBetween val="between"/>
      </c:valAx>
      <c:spPr>
        <a:noFill/>
        <a:ln>
          <a:noFill/>
        </a:ln>
        <a:effectLst/>
      </c:spPr>
    </c:plotArea>
    <c:legend>
      <c:legendPos val="b"/>
      <c:legendEntry>
        <c:idx val="1"/>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legendEntry>
      <c:layout/>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solidFill>
                  <a:schemeClr val="tx1"/>
                </a:solidFill>
              </a:rPr>
              <a:t>CI Length for Mean (n=50)</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'Bootstrap Coverage For Means se'!$J$33</c:f>
              <c:strCache>
                <c:ptCount val="1"/>
                <c:pt idx="0">
                  <c:v>Normal CI Length</c:v>
                </c:pt>
              </c:strCache>
            </c:strRef>
          </c:tx>
          <c:spPr>
            <a:solidFill>
              <a:schemeClr val="accent1"/>
            </a:solidFill>
            <a:ln>
              <a:noFill/>
            </a:ln>
            <a:effectLst/>
          </c:spPr>
          <c:invertIfNegative val="0"/>
          <c:cat>
            <c:strRef>
              <c:f>'Bootstrap Coverage For Means se'!$I$34:$I$38</c:f>
              <c:strCache>
                <c:ptCount val="5"/>
                <c:pt idx="0">
                  <c:v>Normal</c:v>
                </c:pt>
                <c:pt idx="1">
                  <c:v>Uniform</c:v>
                </c:pt>
                <c:pt idx="2">
                  <c:v>Laplace</c:v>
                </c:pt>
                <c:pt idx="3">
                  <c:v>Gamma a=1,s=2</c:v>
                </c:pt>
                <c:pt idx="4">
                  <c:v>Gamma a=4,s=1</c:v>
                </c:pt>
              </c:strCache>
            </c:strRef>
          </c:cat>
          <c:val>
            <c:numRef>
              <c:f>'Bootstrap Coverage For Means se'!$J$34:$J$38</c:f>
              <c:numCache>
                <c:formatCode>0.000</c:formatCode>
                <c:ptCount val="5"/>
                <c:pt idx="0">
                  <c:v>0.54719517600000001</c:v>
                </c:pt>
                <c:pt idx="1">
                  <c:v>0.15804054400000001</c:v>
                </c:pt>
                <c:pt idx="2">
                  <c:v>0.76757625500000004</c:v>
                </c:pt>
                <c:pt idx="3">
                  <c:v>1.0757004569628199</c:v>
                </c:pt>
                <c:pt idx="4">
                  <c:v>1.0871430896999399</c:v>
                </c:pt>
              </c:numCache>
            </c:numRef>
          </c:val>
        </c:ser>
        <c:ser>
          <c:idx val="1"/>
          <c:order val="1"/>
          <c:tx>
            <c:strRef>
              <c:f>'Bootstrap Coverage For Means se'!$K$33</c:f>
              <c:strCache>
                <c:ptCount val="1"/>
                <c:pt idx="0">
                  <c:v>Basic CI Length</c:v>
                </c:pt>
              </c:strCache>
            </c:strRef>
          </c:tx>
          <c:spPr>
            <a:solidFill>
              <a:schemeClr val="accent2"/>
            </a:solidFill>
            <a:ln>
              <a:noFill/>
            </a:ln>
            <a:effectLst/>
          </c:spPr>
          <c:invertIfNegative val="0"/>
          <c:cat>
            <c:strRef>
              <c:f>'Bootstrap Coverage For Means se'!$I$34:$I$38</c:f>
              <c:strCache>
                <c:ptCount val="5"/>
                <c:pt idx="0">
                  <c:v>Normal</c:v>
                </c:pt>
                <c:pt idx="1">
                  <c:v>Uniform</c:v>
                </c:pt>
                <c:pt idx="2">
                  <c:v>Laplace</c:v>
                </c:pt>
                <c:pt idx="3">
                  <c:v>Gamma a=1,s=2</c:v>
                </c:pt>
                <c:pt idx="4">
                  <c:v>Gamma a=4,s=1</c:v>
                </c:pt>
              </c:strCache>
            </c:strRef>
          </c:cat>
          <c:val>
            <c:numRef>
              <c:f>'Bootstrap Coverage For Means se'!$K$34:$K$38</c:f>
              <c:numCache>
                <c:formatCode>0.000</c:formatCode>
                <c:ptCount val="5"/>
                <c:pt idx="0">
                  <c:v>0.54919938000000001</c:v>
                </c:pt>
                <c:pt idx="1">
                  <c:v>0.158468579</c:v>
                </c:pt>
                <c:pt idx="2">
                  <c:v>0.771169671</c:v>
                </c:pt>
                <c:pt idx="3">
                  <c:v>1.07689642031195</c:v>
                </c:pt>
                <c:pt idx="4">
                  <c:v>1.0902591446019201</c:v>
                </c:pt>
              </c:numCache>
            </c:numRef>
          </c:val>
        </c:ser>
        <c:ser>
          <c:idx val="2"/>
          <c:order val="2"/>
          <c:tx>
            <c:strRef>
              <c:f>'Bootstrap Coverage For Means se'!$L$33</c:f>
              <c:strCache>
                <c:ptCount val="1"/>
                <c:pt idx="0">
                  <c:v>Studentized CI Length</c:v>
                </c:pt>
              </c:strCache>
            </c:strRef>
          </c:tx>
          <c:spPr>
            <a:solidFill>
              <a:schemeClr val="accent3"/>
            </a:solidFill>
            <a:ln>
              <a:noFill/>
            </a:ln>
            <a:effectLst/>
          </c:spPr>
          <c:invertIfNegative val="0"/>
          <c:cat>
            <c:strRef>
              <c:f>'Bootstrap Coverage For Means se'!$I$34:$I$38</c:f>
              <c:strCache>
                <c:ptCount val="5"/>
                <c:pt idx="0">
                  <c:v>Normal</c:v>
                </c:pt>
                <c:pt idx="1">
                  <c:v>Uniform</c:v>
                </c:pt>
                <c:pt idx="2">
                  <c:v>Laplace</c:v>
                </c:pt>
                <c:pt idx="3">
                  <c:v>Gamma a=1,s=2</c:v>
                </c:pt>
                <c:pt idx="4">
                  <c:v>Gamma a=4,s=1</c:v>
                </c:pt>
              </c:strCache>
            </c:strRef>
          </c:cat>
          <c:val>
            <c:numRef>
              <c:f>'Bootstrap Coverage For Means se'!$L$34:$L$38</c:f>
              <c:numCache>
                <c:formatCode>0.000</c:formatCode>
                <c:ptCount val="5"/>
                <c:pt idx="0">
                  <c:v>0.57044999799999996</c:v>
                </c:pt>
                <c:pt idx="1">
                  <c:v>0.16483630199999999</c:v>
                </c:pt>
                <c:pt idx="2">
                  <c:v>0.80458912599999999</c:v>
                </c:pt>
                <c:pt idx="3">
                  <c:v>1.19510359473275</c:v>
                </c:pt>
                <c:pt idx="4">
                  <c:v>1.1516133560823201</c:v>
                </c:pt>
              </c:numCache>
            </c:numRef>
          </c:val>
        </c:ser>
        <c:ser>
          <c:idx val="3"/>
          <c:order val="3"/>
          <c:tx>
            <c:strRef>
              <c:f>'Bootstrap Coverage For Means se'!$M$33</c:f>
              <c:strCache>
                <c:ptCount val="1"/>
                <c:pt idx="0">
                  <c:v>Studentized with IQR2 CI Length</c:v>
                </c:pt>
              </c:strCache>
            </c:strRef>
          </c:tx>
          <c:spPr>
            <a:solidFill>
              <a:schemeClr val="accent4"/>
            </a:solidFill>
            <a:ln>
              <a:noFill/>
            </a:ln>
            <a:effectLst/>
          </c:spPr>
          <c:invertIfNegative val="0"/>
          <c:cat>
            <c:strRef>
              <c:f>'Bootstrap Coverage For Means se'!$I$34:$I$38</c:f>
              <c:strCache>
                <c:ptCount val="5"/>
                <c:pt idx="0">
                  <c:v>Normal</c:v>
                </c:pt>
                <c:pt idx="1">
                  <c:v>Uniform</c:v>
                </c:pt>
                <c:pt idx="2">
                  <c:v>Laplace</c:v>
                </c:pt>
                <c:pt idx="3">
                  <c:v>Gamma a=1,s=2</c:v>
                </c:pt>
                <c:pt idx="4">
                  <c:v>Gamma a=4,s=1</c:v>
                </c:pt>
              </c:strCache>
            </c:strRef>
          </c:cat>
          <c:val>
            <c:numRef>
              <c:f>'Bootstrap Coverage For Means se'!$M$34:$M$38</c:f>
              <c:numCache>
                <c:formatCode>0.000</c:formatCode>
                <c:ptCount val="5"/>
                <c:pt idx="0">
                  <c:v>0.59179675099999995</c:v>
                </c:pt>
                <c:pt idx="1">
                  <c:v>0.178395842</c:v>
                </c:pt>
                <c:pt idx="2">
                  <c:v>0.79997896000000002</c:v>
                </c:pt>
                <c:pt idx="3">
                  <c:v>1.20102333983895</c:v>
                </c:pt>
                <c:pt idx="4">
                  <c:v>1.1832044302336799</c:v>
                </c:pt>
              </c:numCache>
            </c:numRef>
          </c:val>
        </c:ser>
        <c:ser>
          <c:idx val="4"/>
          <c:order val="4"/>
          <c:tx>
            <c:strRef>
              <c:f>'Bootstrap Coverage For Means se'!$N$33</c:f>
              <c:strCache>
                <c:ptCount val="1"/>
                <c:pt idx="0">
                  <c:v>Percentile CI Length</c:v>
                </c:pt>
              </c:strCache>
            </c:strRef>
          </c:tx>
          <c:spPr>
            <a:solidFill>
              <a:schemeClr val="accent5"/>
            </a:solidFill>
            <a:ln>
              <a:noFill/>
            </a:ln>
            <a:effectLst/>
          </c:spPr>
          <c:invertIfNegative val="0"/>
          <c:cat>
            <c:strRef>
              <c:f>'Bootstrap Coverage For Means se'!$I$34:$I$38</c:f>
              <c:strCache>
                <c:ptCount val="5"/>
                <c:pt idx="0">
                  <c:v>Normal</c:v>
                </c:pt>
                <c:pt idx="1">
                  <c:v>Uniform</c:v>
                </c:pt>
                <c:pt idx="2">
                  <c:v>Laplace</c:v>
                </c:pt>
                <c:pt idx="3">
                  <c:v>Gamma a=1,s=2</c:v>
                </c:pt>
                <c:pt idx="4">
                  <c:v>Gamma a=4,s=1</c:v>
                </c:pt>
              </c:strCache>
            </c:strRef>
          </c:cat>
          <c:val>
            <c:numRef>
              <c:f>'Bootstrap Coverage For Means se'!$N$34:$N$38</c:f>
              <c:numCache>
                <c:formatCode>0.000</c:formatCode>
                <c:ptCount val="5"/>
                <c:pt idx="0">
                  <c:v>0.54919938000000001</c:v>
                </c:pt>
                <c:pt idx="1">
                  <c:v>0.158468579</c:v>
                </c:pt>
                <c:pt idx="2">
                  <c:v>0.771169671</c:v>
                </c:pt>
                <c:pt idx="3">
                  <c:v>1.07689642031195</c:v>
                </c:pt>
                <c:pt idx="4">
                  <c:v>1.0902591446019201</c:v>
                </c:pt>
              </c:numCache>
            </c:numRef>
          </c:val>
        </c:ser>
        <c:ser>
          <c:idx val="5"/>
          <c:order val="5"/>
          <c:tx>
            <c:strRef>
              <c:f>'Bootstrap Coverage For Means se'!$O$33</c:f>
              <c:strCache>
                <c:ptCount val="1"/>
                <c:pt idx="0">
                  <c:v>BCA CI Length</c:v>
                </c:pt>
              </c:strCache>
            </c:strRef>
          </c:tx>
          <c:spPr>
            <a:solidFill>
              <a:schemeClr val="accent6"/>
            </a:solidFill>
            <a:ln>
              <a:noFill/>
            </a:ln>
            <a:effectLst/>
          </c:spPr>
          <c:invertIfNegative val="0"/>
          <c:cat>
            <c:strRef>
              <c:f>'Bootstrap Coverage For Means se'!$I$34:$I$38</c:f>
              <c:strCache>
                <c:ptCount val="5"/>
                <c:pt idx="0">
                  <c:v>Normal</c:v>
                </c:pt>
                <c:pt idx="1">
                  <c:v>Uniform</c:v>
                </c:pt>
                <c:pt idx="2">
                  <c:v>Laplace</c:v>
                </c:pt>
                <c:pt idx="3">
                  <c:v>Gamma a=1,s=2</c:v>
                </c:pt>
                <c:pt idx="4">
                  <c:v>Gamma a=4,s=1</c:v>
                </c:pt>
              </c:strCache>
            </c:strRef>
          </c:cat>
          <c:val>
            <c:numRef>
              <c:f>'Bootstrap Coverage For Means se'!$O$34:$O$38</c:f>
              <c:numCache>
                <c:formatCode>0.000</c:formatCode>
                <c:ptCount val="5"/>
                <c:pt idx="0">
                  <c:v>0.54989871800000001</c:v>
                </c:pt>
                <c:pt idx="1">
                  <c:v>0.15852293100000001</c:v>
                </c:pt>
                <c:pt idx="2">
                  <c:v>0.77623300500000003</c:v>
                </c:pt>
                <c:pt idx="3">
                  <c:v>1.1137897455102601</c:v>
                </c:pt>
                <c:pt idx="4">
                  <c:v>1.1011512128777701</c:v>
                </c:pt>
              </c:numCache>
            </c:numRef>
          </c:val>
        </c:ser>
        <c:ser>
          <c:idx val="6"/>
          <c:order val="6"/>
          <c:tx>
            <c:strRef>
              <c:f>'Bootstrap Coverage For Means se'!$P$33</c:f>
              <c:strCache>
                <c:ptCount val="1"/>
                <c:pt idx="0">
                  <c:v>t CI Length</c:v>
                </c:pt>
              </c:strCache>
            </c:strRef>
          </c:tx>
          <c:spPr>
            <a:solidFill>
              <a:schemeClr val="accent1">
                <a:lumMod val="60000"/>
              </a:schemeClr>
            </a:solidFill>
            <a:ln>
              <a:noFill/>
            </a:ln>
            <a:effectLst/>
          </c:spPr>
          <c:invertIfNegative val="0"/>
          <c:cat>
            <c:strRef>
              <c:f>'Bootstrap Coverage For Means se'!$I$34:$I$38</c:f>
              <c:strCache>
                <c:ptCount val="5"/>
                <c:pt idx="0">
                  <c:v>Normal</c:v>
                </c:pt>
                <c:pt idx="1">
                  <c:v>Uniform</c:v>
                </c:pt>
                <c:pt idx="2">
                  <c:v>Laplace</c:v>
                </c:pt>
                <c:pt idx="3">
                  <c:v>Gamma a=1,s=2</c:v>
                </c:pt>
                <c:pt idx="4">
                  <c:v>Gamma a=4,s=1</c:v>
                </c:pt>
              </c:strCache>
            </c:strRef>
          </c:cat>
          <c:val>
            <c:numRef>
              <c:f>'Bootstrap Coverage For Means se'!$P$34:$P$38</c:f>
              <c:numCache>
                <c:formatCode>0.000</c:formatCode>
                <c:ptCount val="5"/>
                <c:pt idx="0">
                  <c:v>0.56675448399999995</c:v>
                </c:pt>
                <c:pt idx="1">
                  <c:v>0.163725289</c:v>
                </c:pt>
                <c:pt idx="2">
                  <c:v>0.79496869100000001</c:v>
                </c:pt>
                <c:pt idx="3">
                  <c:v>1.1145159035393799</c:v>
                </c:pt>
                <c:pt idx="4">
                  <c:v>1.1261758193179501</c:v>
                </c:pt>
              </c:numCache>
            </c:numRef>
          </c:val>
        </c:ser>
        <c:dLbls>
          <c:showLegendKey val="0"/>
          <c:showVal val="0"/>
          <c:showCatName val="0"/>
          <c:showSerName val="0"/>
          <c:showPercent val="0"/>
          <c:showBubbleSize val="0"/>
        </c:dLbls>
        <c:gapWidth val="219"/>
        <c:overlap val="-27"/>
        <c:axId val="207742816"/>
        <c:axId val="207743376"/>
      </c:barChart>
      <c:catAx>
        <c:axId val="2077428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7743376"/>
        <c:crosses val="autoZero"/>
        <c:auto val="1"/>
        <c:lblAlgn val="ctr"/>
        <c:lblOffset val="100"/>
        <c:noMultiLvlLbl val="0"/>
      </c:catAx>
      <c:valAx>
        <c:axId val="207743376"/>
        <c:scaling>
          <c:orientation val="minMax"/>
        </c:scaling>
        <c:delete val="0"/>
        <c:axPos val="l"/>
        <c:majorGridlines>
          <c:spPr>
            <a:ln w="9525" cap="flat" cmpd="sng" algn="ctr">
              <a:solidFill>
                <a:schemeClr val="tx1">
                  <a:lumMod val="15000"/>
                  <a:lumOff val="85000"/>
                </a:schemeClr>
              </a:solidFill>
              <a:round/>
            </a:ln>
            <a:effectLst/>
          </c:spPr>
        </c:majorGridlines>
        <c:numFmt formatCode="0.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207742816"/>
        <c:crosses val="autoZero"/>
        <c:crossBetween val="between"/>
      </c:valAx>
      <c:spPr>
        <a:noFill/>
        <a:ln>
          <a:noFill/>
        </a:ln>
        <a:effectLst/>
      </c:spPr>
    </c:plotArea>
    <c:legend>
      <c:legendPos val="b"/>
      <c:legendEntry>
        <c:idx val="1"/>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legendEntry>
      <c:layout/>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A55B96-1299-4504-AFB7-59D686404D5D}" type="datetimeFigureOut">
              <a:rPr lang="en-US" smtClean="0"/>
              <a:t>7/22/2016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E7BB2B-F0FC-4702-A8B6-9E81DBD31D8A}" type="slidenum">
              <a:rPr lang="en-US" smtClean="0"/>
              <a:t>‹#›</a:t>
            </a:fld>
            <a:endParaRPr lang="en-US"/>
          </a:p>
        </p:txBody>
      </p:sp>
    </p:spTree>
    <p:extLst>
      <p:ext uri="{BB962C8B-B14F-4D97-AF65-F5344CB8AC3E}">
        <p14:creationId xmlns:p14="http://schemas.microsoft.com/office/powerpoint/2010/main" val="24468807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E7BB2B-F0FC-4702-A8B6-9E81DBD31D8A}" type="slidenum">
              <a:rPr lang="en-US" smtClean="0"/>
              <a:t>1</a:t>
            </a:fld>
            <a:endParaRPr lang="en-US"/>
          </a:p>
        </p:txBody>
      </p:sp>
    </p:spTree>
    <p:extLst>
      <p:ext uri="{BB962C8B-B14F-4D97-AF65-F5344CB8AC3E}">
        <p14:creationId xmlns:p14="http://schemas.microsoft.com/office/powerpoint/2010/main" val="9435371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results transfer to the average lengths obtained for sample sizes 20 and 50. However, increasing</a:t>
            </a:r>
            <a:r>
              <a:rPr lang="en-US" baseline="0" dirty="0" smtClean="0"/>
              <a:t> the sample size results in convergence of the lengths produced by the different bootstrap methods. </a:t>
            </a:r>
            <a:endParaRPr lang="en-US" dirty="0"/>
          </a:p>
        </p:txBody>
      </p:sp>
      <p:sp>
        <p:nvSpPr>
          <p:cNvPr id="4" name="Slide Number Placeholder 3"/>
          <p:cNvSpPr>
            <a:spLocks noGrp="1"/>
          </p:cNvSpPr>
          <p:nvPr>
            <p:ph type="sldNum" sz="quarter" idx="10"/>
          </p:nvPr>
        </p:nvSpPr>
        <p:spPr/>
        <p:txBody>
          <a:bodyPr/>
          <a:lstStyle/>
          <a:p>
            <a:fld id="{C7E7BB2B-F0FC-4702-A8B6-9E81DBD31D8A}" type="slidenum">
              <a:rPr lang="en-US" smtClean="0"/>
              <a:t>13</a:t>
            </a:fld>
            <a:endParaRPr lang="en-US"/>
          </a:p>
        </p:txBody>
      </p:sp>
    </p:spTree>
    <p:extLst>
      <p:ext uri="{BB962C8B-B14F-4D97-AF65-F5344CB8AC3E}">
        <p14:creationId xmlns:p14="http://schemas.microsoft.com/office/powerpoint/2010/main" val="39790544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two indications of performance of a bootstrap method do not reinforce each other.</a:t>
            </a:r>
            <a:r>
              <a:rPr lang="en-US" baseline="0" dirty="0" smtClean="0"/>
              <a:t> </a:t>
            </a:r>
            <a:r>
              <a:rPr lang="en-US" dirty="0" smtClean="0"/>
              <a:t>For instance, while the t-test method and </a:t>
            </a:r>
            <a:r>
              <a:rPr lang="en-US" dirty="0" err="1" smtClean="0"/>
              <a:t>Studentized</a:t>
            </a:r>
            <a:r>
              <a:rPr lang="en-US" dirty="0" smtClean="0"/>
              <a:t> bootstrap method tend to give the best</a:t>
            </a:r>
            <a:r>
              <a:rPr lang="en-US" baseline="0" dirty="0" smtClean="0"/>
              <a:t> </a:t>
            </a:r>
            <a:r>
              <a:rPr lang="en-US" dirty="0" smtClean="0"/>
              <a:t>coverage (closest to 95%), they also give the larger average confidence interval length.</a:t>
            </a:r>
          </a:p>
          <a:p>
            <a:endParaRPr lang="en-US" dirty="0" smtClean="0"/>
          </a:p>
          <a:p>
            <a:r>
              <a:rPr lang="en-US" dirty="0" smtClean="0"/>
              <a:t>Performance of the method will be assessed by the proximity of the point to</a:t>
            </a:r>
            <a:r>
              <a:rPr lang="en-US" baseline="0" dirty="0" smtClean="0"/>
              <a:t> the origin with closer points indicating better performance. </a:t>
            </a:r>
          </a:p>
          <a:p>
            <a:r>
              <a:rPr lang="en-US" baseline="0" dirty="0" smtClean="0"/>
              <a:t>Overall, t-test method and </a:t>
            </a:r>
            <a:r>
              <a:rPr lang="en-US" baseline="0" dirty="0" err="1" smtClean="0"/>
              <a:t>Studentized</a:t>
            </a:r>
            <a:r>
              <a:rPr lang="en-US" baseline="0" dirty="0" smtClean="0"/>
              <a:t> bootstrap method perform best. </a:t>
            </a:r>
            <a:endParaRPr lang="en-US" dirty="0"/>
          </a:p>
        </p:txBody>
      </p:sp>
      <p:sp>
        <p:nvSpPr>
          <p:cNvPr id="4" name="Slide Number Placeholder 3"/>
          <p:cNvSpPr>
            <a:spLocks noGrp="1"/>
          </p:cNvSpPr>
          <p:nvPr>
            <p:ph type="sldNum" sz="quarter" idx="10"/>
          </p:nvPr>
        </p:nvSpPr>
        <p:spPr/>
        <p:txBody>
          <a:bodyPr/>
          <a:lstStyle/>
          <a:p>
            <a:fld id="{C7E7BB2B-F0FC-4702-A8B6-9E81DBD31D8A}" type="slidenum">
              <a:rPr lang="en-US" smtClean="0"/>
              <a:t>14</a:t>
            </a:fld>
            <a:endParaRPr lang="en-US"/>
          </a:p>
        </p:txBody>
      </p:sp>
    </p:spTree>
    <p:extLst>
      <p:ext uri="{BB962C8B-B14F-4D97-AF65-F5344CB8AC3E}">
        <p14:creationId xmlns:p14="http://schemas.microsoft.com/office/powerpoint/2010/main" val="40772721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sample size 50, the average confidence</a:t>
            </a:r>
            <a:r>
              <a:rPr lang="en-US" baseline="0" dirty="0" smtClean="0"/>
              <a:t> interval lengths for the various methods converge, so performance can be evaluated by looking at the coverage percentage residuals. That is, they follow the results obtained when solely considering coverage percentage residuals for samples of size 50. </a:t>
            </a:r>
            <a:endParaRPr lang="en-US" dirty="0"/>
          </a:p>
        </p:txBody>
      </p:sp>
      <p:sp>
        <p:nvSpPr>
          <p:cNvPr id="4" name="Slide Number Placeholder 3"/>
          <p:cNvSpPr>
            <a:spLocks noGrp="1"/>
          </p:cNvSpPr>
          <p:nvPr>
            <p:ph type="sldNum" sz="quarter" idx="10"/>
          </p:nvPr>
        </p:nvSpPr>
        <p:spPr/>
        <p:txBody>
          <a:bodyPr/>
          <a:lstStyle/>
          <a:p>
            <a:fld id="{C7E7BB2B-F0FC-4702-A8B6-9E81DBD31D8A}" type="slidenum">
              <a:rPr lang="en-US" smtClean="0"/>
              <a:t>16</a:t>
            </a:fld>
            <a:endParaRPr lang="en-US"/>
          </a:p>
        </p:txBody>
      </p:sp>
    </p:spTree>
    <p:extLst>
      <p:ext uri="{BB962C8B-B14F-4D97-AF65-F5344CB8AC3E}">
        <p14:creationId xmlns:p14="http://schemas.microsoft.com/office/powerpoint/2010/main" val="3303104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the Cauchy distribution,</a:t>
            </a:r>
            <a:r>
              <a:rPr lang="en-US" baseline="0" dirty="0" smtClean="0"/>
              <a:t> preliminary scatter plots depicting average confidence interval length vs. coverage percentage residual indicate that the </a:t>
            </a:r>
            <a:r>
              <a:rPr lang="en-US" baseline="0" dirty="0" err="1" smtClean="0"/>
              <a:t>Studentized</a:t>
            </a:r>
            <a:r>
              <a:rPr lang="en-US" baseline="0" dirty="0" smtClean="0"/>
              <a:t> bootstrap method using variance results in very large lengths that dominate the graph. These points were excluded.</a:t>
            </a:r>
          </a:p>
          <a:p>
            <a:r>
              <a:rPr lang="en-US" baseline="0" dirty="0" smtClean="0"/>
              <a:t>For sample size 10, the Basic bootstrap method had the best performance, followed by the Normal approximation bootstrap method. As the mean and variance of the Cauchy distribution are undefined, a larger sample size does not improve accuracy of the estimates. </a:t>
            </a:r>
            <a:endParaRPr lang="en-US" dirty="0"/>
          </a:p>
        </p:txBody>
      </p:sp>
      <p:sp>
        <p:nvSpPr>
          <p:cNvPr id="4" name="Slide Number Placeholder 3"/>
          <p:cNvSpPr>
            <a:spLocks noGrp="1"/>
          </p:cNvSpPr>
          <p:nvPr>
            <p:ph type="sldNum" sz="quarter" idx="10"/>
          </p:nvPr>
        </p:nvSpPr>
        <p:spPr/>
        <p:txBody>
          <a:bodyPr/>
          <a:lstStyle/>
          <a:p>
            <a:fld id="{C7E7BB2B-F0FC-4702-A8B6-9E81DBD31D8A}" type="slidenum">
              <a:rPr lang="en-US" smtClean="0"/>
              <a:t>17</a:t>
            </a:fld>
            <a:endParaRPr lang="en-US"/>
          </a:p>
        </p:txBody>
      </p:sp>
    </p:spTree>
    <p:extLst>
      <p:ext uri="{BB962C8B-B14F-4D97-AF65-F5344CB8AC3E}">
        <p14:creationId xmlns:p14="http://schemas.microsoft.com/office/powerpoint/2010/main" val="36699820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t>Bootstrapping is useful</a:t>
            </a:r>
            <a:r>
              <a:rPr lang="en-US" b="0" baseline="0" dirty="0" smtClean="0"/>
              <a:t> when properties of the underlying distribution are unknown. </a:t>
            </a:r>
            <a:endParaRPr lang="en-US" b="0" dirty="0"/>
          </a:p>
        </p:txBody>
      </p:sp>
      <p:sp>
        <p:nvSpPr>
          <p:cNvPr id="4" name="Slide Number Placeholder 3"/>
          <p:cNvSpPr>
            <a:spLocks noGrp="1"/>
          </p:cNvSpPr>
          <p:nvPr>
            <p:ph type="sldNum" sz="quarter" idx="10"/>
          </p:nvPr>
        </p:nvSpPr>
        <p:spPr/>
        <p:txBody>
          <a:bodyPr/>
          <a:lstStyle/>
          <a:p>
            <a:fld id="{C7E7BB2B-F0FC-4702-A8B6-9E81DBD31D8A}" type="slidenum">
              <a:rPr lang="en-US" smtClean="0"/>
              <a:t>2</a:t>
            </a:fld>
            <a:endParaRPr lang="en-US"/>
          </a:p>
        </p:txBody>
      </p:sp>
    </p:spTree>
    <p:extLst>
      <p:ext uri="{BB962C8B-B14F-4D97-AF65-F5344CB8AC3E}">
        <p14:creationId xmlns:p14="http://schemas.microsoft.com/office/powerpoint/2010/main" val="18083878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Statisticians often make inference based on a summary statistic like</a:t>
            </a:r>
            <a:r>
              <a:rPr lang="en-US" baseline="0" dirty="0" smtClean="0"/>
              <a:t> a mean; the distribution of the summary statistic is dependent on the distribution of the underlying components of the mean, which we often do not know. Thus, we need a method that works well for a variety of these distributions. </a:t>
            </a:r>
          </a:p>
          <a:p>
            <a:endParaRPr lang="en-US" baseline="0" dirty="0" smtClean="0"/>
          </a:p>
          <a:p>
            <a:r>
              <a:rPr lang="en-US" baseline="0" dirty="0" smtClean="0"/>
              <a:t>Many procedures are built with normal variables in mind.</a:t>
            </a:r>
            <a:endParaRPr lang="en-US" baseline="0" dirty="0"/>
          </a:p>
          <a:p>
            <a:r>
              <a:rPr lang="en-US" baseline="0" dirty="0" smtClean="0"/>
              <a:t>Uniform is chosen to demonstrate the procedures for lighter tails.</a:t>
            </a:r>
          </a:p>
          <a:p>
            <a:r>
              <a:rPr lang="en-US" baseline="0" dirty="0" smtClean="0"/>
              <a:t>Cauchy demonstrates behavior for tails so heavy that many conventional methods fail.</a:t>
            </a:r>
          </a:p>
          <a:p>
            <a:r>
              <a:rPr lang="en-US" baseline="0" dirty="0" smtClean="0"/>
              <a:t>Laplace is chosen for heavier tails.</a:t>
            </a:r>
          </a:p>
          <a:p>
            <a:r>
              <a:rPr lang="en-US" baseline="0" dirty="0" smtClean="0"/>
              <a:t>Gamma distributions represent skewed distributions. </a:t>
            </a:r>
          </a:p>
        </p:txBody>
      </p:sp>
      <p:sp>
        <p:nvSpPr>
          <p:cNvPr id="4" name="Slide Number Placeholder 3"/>
          <p:cNvSpPr>
            <a:spLocks noGrp="1"/>
          </p:cNvSpPr>
          <p:nvPr>
            <p:ph type="sldNum" sz="quarter" idx="10"/>
          </p:nvPr>
        </p:nvSpPr>
        <p:spPr/>
        <p:txBody>
          <a:bodyPr/>
          <a:lstStyle/>
          <a:p>
            <a:fld id="{C7E7BB2B-F0FC-4702-A8B6-9E81DBD31D8A}" type="slidenum">
              <a:rPr lang="en-US" smtClean="0"/>
              <a:t>4</a:t>
            </a:fld>
            <a:endParaRPr lang="en-US"/>
          </a:p>
        </p:txBody>
      </p:sp>
    </p:spTree>
    <p:extLst>
      <p:ext uri="{BB962C8B-B14F-4D97-AF65-F5344CB8AC3E}">
        <p14:creationId xmlns:p14="http://schemas.microsoft.com/office/powerpoint/2010/main" val="4083747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i="1" dirty="0" smtClean="0"/>
              <a:t>boot </a:t>
            </a:r>
            <a:r>
              <a:rPr lang="en-US" altLang="en-US" dirty="0" smtClean="0"/>
              <a:t>and </a:t>
            </a:r>
            <a:r>
              <a:rPr lang="en-US" altLang="en-US" i="1" dirty="0" smtClean="0"/>
              <a:t>boot.ci</a:t>
            </a:r>
            <a:r>
              <a:rPr lang="en-US" altLang="en-US" dirty="0" smtClean="0"/>
              <a:t> in R</a:t>
            </a:r>
          </a:p>
          <a:p>
            <a:r>
              <a:rPr lang="en-US" dirty="0" smtClean="0"/>
              <a:t>For each distribution considered, samples of the same size as that of the original sample were drawn with replacement</a:t>
            </a:r>
            <a:r>
              <a:rPr lang="en-US" baseline="0" dirty="0" smtClean="0"/>
              <a:t> from the original sample, and bootstrap replicates of the statistic for each bootstrap sample were generated. </a:t>
            </a:r>
            <a:endParaRPr lang="en-US" dirty="0"/>
          </a:p>
        </p:txBody>
      </p:sp>
      <p:sp>
        <p:nvSpPr>
          <p:cNvPr id="4" name="Slide Number Placeholder 3"/>
          <p:cNvSpPr>
            <a:spLocks noGrp="1"/>
          </p:cNvSpPr>
          <p:nvPr>
            <p:ph type="sldNum" sz="quarter" idx="10"/>
          </p:nvPr>
        </p:nvSpPr>
        <p:spPr/>
        <p:txBody>
          <a:bodyPr/>
          <a:lstStyle/>
          <a:p>
            <a:fld id="{C7E7BB2B-F0FC-4702-A8B6-9E81DBD31D8A}" type="slidenum">
              <a:rPr lang="en-US" smtClean="0"/>
              <a:t>5</a:t>
            </a:fld>
            <a:endParaRPr lang="en-US"/>
          </a:p>
        </p:txBody>
      </p:sp>
    </p:spTree>
    <p:extLst>
      <p:ext uri="{BB962C8B-B14F-4D97-AF65-F5344CB8AC3E}">
        <p14:creationId xmlns:p14="http://schemas.microsoft.com/office/powerpoint/2010/main" val="14268015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baseline="0" dirty="0" smtClean="0"/>
              <a:t>Interpretation: In repeated sampling, if we constructed 95% confidence intervals for each sample, 95% of them are expected to contain the true value.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confidence interval depends on the underlying distribution. </a:t>
            </a:r>
          </a:p>
          <a:p>
            <a:endParaRPr lang="en-US" baseline="0" dirty="0" smtClean="0"/>
          </a:p>
          <a:p>
            <a:r>
              <a:rPr lang="en-US" baseline="0" dirty="0" smtClean="0"/>
              <a:t>NOTE: Although the mean for the Cauchy distribution is undefined, for our purposes, we assumed the true mean to be equal to the location parameter. </a:t>
            </a:r>
          </a:p>
          <a:p>
            <a:endParaRPr lang="en-US" baseline="0" dirty="0" smtClean="0"/>
          </a:p>
          <a:p>
            <a:r>
              <a:rPr lang="en-US" baseline="0" dirty="0" smtClean="0"/>
              <a:t>Poor performance is characterized by coverage deviating from .95 and large confidence interval lengths. </a:t>
            </a:r>
            <a:r>
              <a:rPr lang="en-US" baseline="0" dirty="0" err="1" smtClean="0"/>
              <a:t>Undercoverage</a:t>
            </a:r>
            <a:r>
              <a:rPr lang="en-US" baseline="0" dirty="0" smtClean="0"/>
              <a:t> is of greater concern than </a:t>
            </a:r>
            <a:r>
              <a:rPr lang="en-US" baseline="0" dirty="0" err="1" smtClean="0"/>
              <a:t>overcoverage</a:t>
            </a:r>
            <a:r>
              <a:rPr lang="en-US" baseline="0" dirty="0" smtClean="0"/>
              <a:t>. </a:t>
            </a:r>
          </a:p>
          <a:p>
            <a:endParaRPr lang="en-US" dirty="0"/>
          </a:p>
        </p:txBody>
      </p:sp>
      <p:sp>
        <p:nvSpPr>
          <p:cNvPr id="4" name="Slide Number Placeholder 3"/>
          <p:cNvSpPr>
            <a:spLocks noGrp="1"/>
          </p:cNvSpPr>
          <p:nvPr>
            <p:ph type="sldNum" sz="quarter" idx="10"/>
          </p:nvPr>
        </p:nvSpPr>
        <p:spPr/>
        <p:txBody>
          <a:bodyPr/>
          <a:lstStyle/>
          <a:p>
            <a:fld id="{C7E7BB2B-F0FC-4702-A8B6-9E81DBD31D8A}" type="slidenum">
              <a:rPr lang="en-US" smtClean="0"/>
              <a:t>6</a:t>
            </a:fld>
            <a:endParaRPr lang="en-US"/>
          </a:p>
        </p:txBody>
      </p:sp>
    </p:spTree>
    <p:extLst>
      <p:ext uri="{BB962C8B-B14F-4D97-AF65-F5344CB8AC3E}">
        <p14:creationId xmlns:p14="http://schemas.microsoft.com/office/powerpoint/2010/main" val="9323335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Standard t-test appears to have the best performance across</a:t>
            </a:r>
            <a:r>
              <a:rPr lang="en-US" baseline="0" dirty="0" smtClean="0"/>
              <a:t> the symmetrical distributions. This is followed by the </a:t>
            </a:r>
            <a:r>
              <a:rPr lang="en-US" baseline="0" dirty="0" err="1" smtClean="0"/>
              <a:t>Studentized</a:t>
            </a:r>
            <a:r>
              <a:rPr lang="en-US" baseline="0" dirty="0" smtClean="0"/>
              <a:t> bootstrap method that employs the variance of the sample. </a:t>
            </a:r>
          </a:p>
          <a:p>
            <a:r>
              <a:rPr lang="en-US" baseline="0" dirty="0" smtClean="0"/>
              <a:t>For samples taken from the Cauchy distribution, the Normal and Basic bootstrap methods demonstrate better performance. </a:t>
            </a:r>
          </a:p>
          <a:p>
            <a:r>
              <a:rPr lang="en-US" baseline="0" dirty="0" smtClean="0"/>
              <a:t>For sample size 10 taken from the gamma distributions, the </a:t>
            </a:r>
            <a:r>
              <a:rPr lang="en-US" baseline="0" dirty="0" err="1" smtClean="0"/>
              <a:t>Studentized</a:t>
            </a:r>
            <a:r>
              <a:rPr lang="en-US" baseline="0" dirty="0" smtClean="0"/>
              <a:t> bootstrap methods result in approximate 95% coverage percentages. </a:t>
            </a:r>
            <a:endParaRPr lang="en-US" dirty="0"/>
          </a:p>
        </p:txBody>
      </p:sp>
      <p:sp>
        <p:nvSpPr>
          <p:cNvPr id="4" name="Slide Number Placeholder 3"/>
          <p:cNvSpPr>
            <a:spLocks noGrp="1"/>
          </p:cNvSpPr>
          <p:nvPr>
            <p:ph type="sldNum" sz="quarter" idx="10"/>
          </p:nvPr>
        </p:nvSpPr>
        <p:spPr/>
        <p:txBody>
          <a:bodyPr/>
          <a:lstStyle/>
          <a:p>
            <a:fld id="{C7E7BB2B-F0FC-4702-A8B6-9E81DBD31D8A}" type="slidenum">
              <a:rPr lang="en-US" smtClean="0"/>
              <a:t>8</a:t>
            </a:fld>
            <a:endParaRPr lang="en-US"/>
          </a:p>
        </p:txBody>
      </p:sp>
    </p:spTree>
    <p:extLst>
      <p:ext uri="{BB962C8B-B14F-4D97-AF65-F5344CB8AC3E}">
        <p14:creationId xmlns:p14="http://schemas.microsoft.com/office/powerpoint/2010/main" val="10406357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coverage for the various bootstrap methods for samples from the Normal, Uniform, and Laplace distribution become closer to the desired coverage percentage</a:t>
            </a:r>
            <a:r>
              <a:rPr lang="en-US" baseline="0" dirty="0" smtClean="0"/>
              <a:t> with an increase in sample size.</a:t>
            </a:r>
          </a:p>
          <a:p>
            <a:r>
              <a:rPr lang="en-US" dirty="0" smtClean="0"/>
              <a:t>However, the coverages for the Cauchy distribution remain similar or become</a:t>
            </a:r>
            <a:r>
              <a:rPr lang="en-US" baseline="0" dirty="0" smtClean="0"/>
              <a:t> </a:t>
            </a:r>
            <a:r>
              <a:rPr lang="en-US" dirty="0" smtClean="0"/>
              <a:t>worse.</a:t>
            </a:r>
          </a:p>
          <a:p>
            <a:r>
              <a:rPr lang="en-US" dirty="0" smtClean="0"/>
              <a:t>Coverage</a:t>
            </a:r>
            <a:r>
              <a:rPr lang="en-US" baseline="0" dirty="0" smtClean="0"/>
              <a:t> percentages for samples of size 20 taken from the gamma distributions are similar to those for samples of size 10 except errors are smaller in magnitude. </a:t>
            </a:r>
            <a:endParaRPr lang="en-US" dirty="0" smtClean="0"/>
          </a:p>
        </p:txBody>
      </p:sp>
      <p:sp>
        <p:nvSpPr>
          <p:cNvPr id="4" name="Slide Number Placeholder 3"/>
          <p:cNvSpPr>
            <a:spLocks noGrp="1"/>
          </p:cNvSpPr>
          <p:nvPr>
            <p:ph type="sldNum" sz="quarter" idx="10"/>
          </p:nvPr>
        </p:nvSpPr>
        <p:spPr/>
        <p:txBody>
          <a:bodyPr/>
          <a:lstStyle/>
          <a:p>
            <a:fld id="{C7E7BB2B-F0FC-4702-A8B6-9E81DBD31D8A}" type="slidenum">
              <a:rPr lang="en-US" smtClean="0"/>
              <a:t>9</a:t>
            </a:fld>
            <a:endParaRPr lang="en-US"/>
          </a:p>
        </p:txBody>
      </p:sp>
    </p:spTree>
    <p:extLst>
      <p:ext uri="{BB962C8B-B14F-4D97-AF65-F5344CB8AC3E}">
        <p14:creationId xmlns:p14="http://schemas.microsoft.com/office/powerpoint/2010/main" val="1274142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coverage for the bootstrap methods for samples taken from all the distributions other than the Cauchy continues to improve with increasing the sample sizes to 50. </a:t>
            </a:r>
          </a:p>
          <a:p>
            <a:r>
              <a:rPr lang="en-US" dirty="0" smtClean="0"/>
              <a:t>For the Cauchy</a:t>
            </a:r>
            <a:r>
              <a:rPr lang="en-US" baseline="0" dirty="0" smtClean="0"/>
              <a:t> distribution, coverage percentages for the bootstrap methods other than the </a:t>
            </a:r>
            <a:r>
              <a:rPr lang="en-US" baseline="0" dirty="0" err="1" smtClean="0"/>
              <a:t>Studentized</a:t>
            </a:r>
            <a:r>
              <a:rPr lang="en-US" baseline="0" dirty="0" smtClean="0"/>
              <a:t> with IQR</a:t>
            </a:r>
            <a:r>
              <a:rPr lang="en-US" baseline="30000" dirty="0" smtClean="0"/>
              <a:t>2</a:t>
            </a:r>
            <a:r>
              <a:rPr lang="en-US" baseline="0" dirty="0" smtClean="0"/>
              <a:t> method diverge further from the desired 95%. </a:t>
            </a:r>
          </a:p>
          <a:p>
            <a:r>
              <a:rPr lang="en-US" baseline="0" dirty="0" smtClean="0"/>
              <a:t>For the gamma distribution with shape 4 and scale 1, the coverage percentages for the bootstrap method are all quite satisfactory and are similar to the results from the Normal distribution. This may be attributed to the Central Limit Theorem. </a:t>
            </a:r>
          </a:p>
          <a:p>
            <a:r>
              <a:rPr lang="en-US" baseline="0" dirty="0" smtClean="0"/>
              <a:t>The inconsistency of the bootstrap results for the Cauchy distribution with the trend observed for the other distributions may be due to the nature of the distribution—lack of expectation and variance. </a:t>
            </a:r>
            <a:endParaRPr lang="en-US" dirty="0"/>
          </a:p>
        </p:txBody>
      </p:sp>
      <p:sp>
        <p:nvSpPr>
          <p:cNvPr id="4" name="Slide Number Placeholder 3"/>
          <p:cNvSpPr>
            <a:spLocks noGrp="1"/>
          </p:cNvSpPr>
          <p:nvPr>
            <p:ph type="sldNum" sz="quarter" idx="10"/>
          </p:nvPr>
        </p:nvSpPr>
        <p:spPr/>
        <p:txBody>
          <a:bodyPr/>
          <a:lstStyle/>
          <a:p>
            <a:fld id="{C7E7BB2B-F0FC-4702-A8B6-9E81DBD31D8A}" type="slidenum">
              <a:rPr lang="en-US" smtClean="0"/>
              <a:t>10</a:t>
            </a:fld>
            <a:endParaRPr lang="en-US"/>
          </a:p>
        </p:txBody>
      </p:sp>
    </p:spTree>
    <p:extLst>
      <p:ext uri="{BB962C8B-B14F-4D97-AF65-F5344CB8AC3E}">
        <p14:creationId xmlns:p14="http://schemas.microsoft.com/office/powerpoint/2010/main" val="24486480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assessing average confidence interval length for the bootstrap replicates of the mean, the ones obtained from the Cauchy distribution are much larger than those from the other distributions. Disregarding the confidence interval lengths for the Cauchy distribution because they would dominate the graphs, we will</a:t>
            </a:r>
            <a:r>
              <a:rPr lang="en-US" baseline="0" dirty="0" smtClean="0"/>
              <a:t> </a:t>
            </a:r>
            <a:r>
              <a:rPr lang="en-US" dirty="0" smtClean="0"/>
              <a:t>compare the lengths produced by the bootstrap methods of interests.</a:t>
            </a:r>
          </a:p>
          <a:p>
            <a:endParaRPr lang="en-US" dirty="0" smtClean="0"/>
          </a:p>
          <a:p>
            <a:r>
              <a:rPr lang="en-US" dirty="0" smtClean="0"/>
              <a:t>Average</a:t>
            </a:r>
            <a:r>
              <a:rPr lang="en-US" baseline="0" dirty="0" smtClean="0"/>
              <a:t> confidence interval lengths from the Normal approximation bootstrap, Basic bootstrap, Percentile bootstrap, and BCA bootstrap methods were similar across distributions and gave the smallest confidence interval lengths. The average length for confidence intervals constructed for the mean using the t-test was slightly larger. On the other hand, </a:t>
            </a:r>
            <a:r>
              <a:rPr lang="en-US" baseline="0" dirty="0" err="1" smtClean="0"/>
              <a:t>Studentized</a:t>
            </a:r>
            <a:r>
              <a:rPr lang="en-US" baseline="0" dirty="0" smtClean="0"/>
              <a:t> bootstrap method using IQR</a:t>
            </a:r>
            <a:r>
              <a:rPr lang="en-US" baseline="30000" dirty="0" smtClean="0"/>
              <a:t>2</a:t>
            </a:r>
            <a:r>
              <a:rPr lang="en-US" baseline="0" dirty="0" smtClean="0"/>
              <a:t>resulted in the greatest average confidence interval length. </a:t>
            </a:r>
            <a:endParaRPr lang="en-US" dirty="0" smtClean="0"/>
          </a:p>
          <a:p>
            <a:endParaRPr lang="en-US" dirty="0"/>
          </a:p>
        </p:txBody>
      </p:sp>
      <p:sp>
        <p:nvSpPr>
          <p:cNvPr id="4" name="Slide Number Placeholder 3"/>
          <p:cNvSpPr>
            <a:spLocks noGrp="1"/>
          </p:cNvSpPr>
          <p:nvPr>
            <p:ph type="sldNum" sz="quarter" idx="10"/>
          </p:nvPr>
        </p:nvSpPr>
        <p:spPr/>
        <p:txBody>
          <a:bodyPr/>
          <a:lstStyle/>
          <a:p>
            <a:fld id="{C7E7BB2B-F0FC-4702-A8B6-9E81DBD31D8A}" type="slidenum">
              <a:rPr lang="en-US" smtClean="0"/>
              <a:t>11</a:t>
            </a:fld>
            <a:endParaRPr lang="en-US"/>
          </a:p>
        </p:txBody>
      </p:sp>
    </p:spTree>
    <p:extLst>
      <p:ext uri="{BB962C8B-B14F-4D97-AF65-F5344CB8AC3E}">
        <p14:creationId xmlns:p14="http://schemas.microsoft.com/office/powerpoint/2010/main" val="6834495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E72D4AA-167D-46BA-AA5E-F5163F705EAF}" type="datetimeFigureOut">
              <a:rPr lang="en-US" smtClean="0"/>
              <a:t>7/22/2016</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FF26CD54-3425-4453-B737-24F4E6FC4E31}" type="slidenum">
              <a:rPr lang="en-US" smtClean="0"/>
              <a:t>‹#›</a:t>
            </a:fld>
            <a:endParaRPr lang="en-US"/>
          </a:p>
        </p:txBody>
      </p:sp>
    </p:spTree>
    <p:extLst>
      <p:ext uri="{BB962C8B-B14F-4D97-AF65-F5344CB8AC3E}">
        <p14:creationId xmlns:p14="http://schemas.microsoft.com/office/powerpoint/2010/main" val="473710671"/>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72D4AA-167D-46BA-AA5E-F5163F705EAF}" type="datetimeFigureOut">
              <a:rPr lang="en-US" smtClean="0"/>
              <a:t>7/22/2016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26CD54-3425-4453-B737-24F4E6FC4E31}" type="slidenum">
              <a:rPr lang="en-US" smtClean="0"/>
              <a:t>‹#›</a:t>
            </a:fld>
            <a:endParaRPr lang="en-US"/>
          </a:p>
        </p:txBody>
      </p:sp>
    </p:spTree>
    <p:extLst>
      <p:ext uri="{BB962C8B-B14F-4D97-AF65-F5344CB8AC3E}">
        <p14:creationId xmlns:p14="http://schemas.microsoft.com/office/powerpoint/2010/main" val="18671043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E72D4AA-167D-46BA-AA5E-F5163F705EAF}" type="datetimeFigureOut">
              <a:rPr lang="en-US" smtClean="0"/>
              <a:t>7/22/2016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26CD54-3425-4453-B737-24F4E6FC4E31}" type="slidenum">
              <a:rPr lang="en-US" smtClean="0"/>
              <a:t>‹#›</a:t>
            </a:fld>
            <a:endParaRPr lang="en-US"/>
          </a:p>
        </p:txBody>
      </p:sp>
    </p:spTree>
    <p:extLst>
      <p:ext uri="{BB962C8B-B14F-4D97-AF65-F5344CB8AC3E}">
        <p14:creationId xmlns:p14="http://schemas.microsoft.com/office/powerpoint/2010/main" val="10602023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E72D4AA-167D-46BA-AA5E-F5163F705EAF}" type="datetimeFigureOut">
              <a:rPr lang="en-US" smtClean="0"/>
              <a:t>7/22/2016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26CD54-3425-4453-B737-24F4E6FC4E31}" type="slidenum">
              <a:rPr lang="en-US" smtClean="0"/>
              <a:t>‹#›</a:t>
            </a:fld>
            <a:endParaRPr lang="en-US"/>
          </a:p>
        </p:txBody>
      </p:sp>
    </p:spTree>
    <p:extLst>
      <p:ext uri="{BB962C8B-B14F-4D97-AF65-F5344CB8AC3E}">
        <p14:creationId xmlns:p14="http://schemas.microsoft.com/office/powerpoint/2010/main" val="6763525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E72D4AA-167D-46BA-AA5E-F5163F705EAF}" type="datetimeFigureOut">
              <a:rPr lang="en-US" smtClean="0"/>
              <a:t>7/22/2016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26CD54-3425-4453-B737-24F4E6FC4E31}" type="slidenum">
              <a:rPr lang="en-US" smtClean="0"/>
              <a:t>‹#›</a:t>
            </a:fld>
            <a:endParaRPr lang="en-US"/>
          </a:p>
        </p:txBody>
      </p:sp>
    </p:spTree>
    <p:extLst>
      <p:ext uri="{BB962C8B-B14F-4D97-AF65-F5344CB8AC3E}">
        <p14:creationId xmlns:p14="http://schemas.microsoft.com/office/powerpoint/2010/main" val="37539666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E72D4AA-167D-46BA-AA5E-F5163F705EAF}" type="datetimeFigureOut">
              <a:rPr lang="en-US" smtClean="0"/>
              <a:t>7/22/2016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26CD54-3425-4453-B737-24F4E6FC4E31}" type="slidenum">
              <a:rPr lang="en-US" smtClean="0"/>
              <a:t>‹#›</a:t>
            </a:fld>
            <a:endParaRPr lang="en-US"/>
          </a:p>
        </p:txBody>
      </p:sp>
    </p:spTree>
    <p:extLst>
      <p:ext uri="{BB962C8B-B14F-4D97-AF65-F5344CB8AC3E}">
        <p14:creationId xmlns:p14="http://schemas.microsoft.com/office/powerpoint/2010/main" val="28694924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E72D4AA-167D-46BA-AA5E-F5163F705EAF}" type="datetimeFigureOut">
              <a:rPr lang="en-US" smtClean="0"/>
              <a:t>7/22/2016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26CD54-3425-4453-B737-24F4E6FC4E31}" type="slidenum">
              <a:rPr lang="en-US" smtClean="0"/>
              <a:t>‹#›</a:t>
            </a:fld>
            <a:endParaRPr lang="en-US"/>
          </a:p>
        </p:txBody>
      </p:sp>
    </p:spTree>
    <p:extLst>
      <p:ext uri="{BB962C8B-B14F-4D97-AF65-F5344CB8AC3E}">
        <p14:creationId xmlns:p14="http://schemas.microsoft.com/office/powerpoint/2010/main" val="14621876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E72D4AA-167D-46BA-AA5E-F5163F705EAF}" type="datetimeFigureOut">
              <a:rPr lang="en-US" smtClean="0"/>
              <a:t>7/22/2016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26CD54-3425-4453-B737-24F4E6FC4E31}" type="slidenum">
              <a:rPr lang="en-US" smtClean="0"/>
              <a:t>‹#›</a:t>
            </a:fld>
            <a:endParaRPr lang="en-US"/>
          </a:p>
        </p:txBody>
      </p:sp>
    </p:spTree>
    <p:extLst>
      <p:ext uri="{BB962C8B-B14F-4D97-AF65-F5344CB8AC3E}">
        <p14:creationId xmlns:p14="http://schemas.microsoft.com/office/powerpoint/2010/main" val="35422136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E72D4AA-167D-46BA-AA5E-F5163F705EAF}" type="datetimeFigureOut">
              <a:rPr lang="en-US" smtClean="0"/>
              <a:t>7/22/2016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26CD54-3425-4453-B737-24F4E6FC4E31}" type="slidenum">
              <a:rPr lang="en-US" smtClean="0"/>
              <a:t>‹#›</a:t>
            </a:fld>
            <a:endParaRPr lang="en-US"/>
          </a:p>
        </p:txBody>
      </p:sp>
    </p:spTree>
    <p:extLst>
      <p:ext uri="{BB962C8B-B14F-4D97-AF65-F5344CB8AC3E}">
        <p14:creationId xmlns:p14="http://schemas.microsoft.com/office/powerpoint/2010/main" val="18436673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E72D4AA-167D-46BA-AA5E-F5163F705EAF}" type="datetimeFigureOut">
              <a:rPr lang="en-US" smtClean="0"/>
              <a:t>7/22/2016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FF26CD54-3425-4453-B737-24F4E6FC4E31}" type="slidenum">
              <a:rPr lang="en-US" smtClean="0"/>
              <a:t>‹#›</a:t>
            </a:fld>
            <a:endParaRPr lang="en-US"/>
          </a:p>
        </p:txBody>
      </p:sp>
    </p:spTree>
    <p:extLst>
      <p:ext uri="{BB962C8B-B14F-4D97-AF65-F5344CB8AC3E}">
        <p14:creationId xmlns:p14="http://schemas.microsoft.com/office/powerpoint/2010/main" val="460559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E72D4AA-167D-46BA-AA5E-F5163F705EAF}" type="datetimeFigureOut">
              <a:rPr lang="en-US" smtClean="0"/>
              <a:t>7/22/2016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26CD54-3425-4453-B737-24F4E6FC4E31}" type="slidenum">
              <a:rPr lang="en-US" smtClean="0"/>
              <a:t>‹#›</a:t>
            </a:fld>
            <a:endParaRPr lang="en-US"/>
          </a:p>
        </p:txBody>
      </p:sp>
    </p:spTree>
    <p:extLst>
      <p:ext uri="{BB962C8B-B14F-4D97-AF65-F5344CB8AC3E}">
        <p14:creationId xmlns:p14="http://schemas.microsoft.com/office/powerpoint/2010/main" val="2465359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E72D4AA-167D-46BA-AA5E-F5163F705EAF}" type="datetimeFigureOut">
              <a:rPr lang="en-US" smtClean="0"/>
              <a:t>7/22/2016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26CD54-3425-4453-B737-24F4E6FC4E31}" type="slidenum">
              <a:rPr lang="en-US" smtClean="0"/>
              <a:t>‹#›</a:t>
            </a:fld>
            <a:endParaRPr lang="en-US"/>
          </a:p>
        </p:txBody>
      </p:sp>
    </p:spTree>
    <p:extLst>
      <p:ext uri="{BB962C8B-B14F-4D97-AF65-F5344CB8AC3E}">
        <p14:creationId xmlns:p14="http://schemas.microsoft.com/office/powerpoint/2010/main" val="3752536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E72D4AA-167D-46BA-AA5E-F5163F705EAF}" type="datetimeFigureOut">
              <a:rPr lang="en-US" smtClean="0"/>
              <a:t>7/22/2016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26CD54-3425-4453-B737-24F4E6FC4E31}" type="slidenum">
              <a:rPr lang="en-US" smtClean="0"/>
              <a:t>‹#›</a:t>
            </a:fld>
            <a:endParaRPr lang="en-US"/>
          </a:p>
        </p:txBody>
      </p:sp>
    </p:spTree>
    <p:extLst>
      <p:ext uri="{BB962C8B-B14F-4D97-AF65-F5344CB8AC3E}">
        <p14:creationId xmlns:p14="http://schemas.microsoft.com/office/powerpoint/2010/main" val="38857111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E72D4AA-167D-46BA-AA5E-F5163F705EAF}" type="datetimeFigureOut">
              <a:rPr lang="en-US" smtClean="0"/>
              <a:t>7/22/2016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26CD54-3425-4453-B737-24F4E6FC4E31}" type="slidenum">
              <a:rPr lang="en-US" smtClean="0"/>
              <a:t>‹#›</a:t>
            </a:fld>
            <a:endParaRPr lang="en-US"/>
          </a:p>
        </p:txBody>
      </p:sp>
    </p:spTree>
    <p:extLst>
      <p:ext uri="{BB962C8B-B14F-4D97-AF65-F5344CB8AC3E}">
        <p14:creationId xmlns:p14="http://schemas.microsoft.com/office/powerpoint/2010/main" val="34180704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72D4AA-167D-46BA-AA5E-F5163F705EAF}" type="datetimeFigureOut">
              <a:rPr lang="en-US" smtClean="0"/>
              <a:t>7/22/2016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26CD54-3425-4453-B737-24F4E6FC4E31}" type="slidenum">
              <a:rPr lang="en-US" smtClean="0"/>
              <a:t>‹#›</a:t>
            </a:fld>
            <a:endParaRPr lang="en-US"/>
          </a:p>
        </p:txBody>
      </p:sp>
    </p:spTree>
    <p:extLst>
      <p:ext uri="{BB962C8B-B14F-4D97-AF65-F5344CB8AC3E}">
        <p14:creationId xmlns:p14="http://schemas.microsoft.com/office/powerpoint/2010/main" val="2680820304"/>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72D4AA-167D-46BA-AA5E-F5163F705EAF}" type="datetimeFigureOut">
              <a:rPr lang="en-US" smtClean="0"/>
              <a:t>7/22/2016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26CD54-3425-4453-B737-24F4E6FC4E31}" type="slidenum">
              <a:rPr lang="en-US" smtClean="0"/>
              <a:t>‹#›</a:t>
            </a:fld>
            <a:endParaRPr lang="en-US"/>
          </a:p>
        </p:txBody>
      </p:sp>
    </p:spTree>
    <p:extLst>
      <p:ext uri="{BB962C8B-B14F-4D97-AF65-F5344CB8AC3E}">
        <p14:creationId xmlns:p14="http://schemas.microsoft.com/office/powerpoint/2010/main" val="3059311465"/>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72D4AA-167D-46BA-AA5E-F5163F705EAF}" type="datetimeFigureOut">
              <a:rPr lang="en-US" smtClean="0"/>
              <a:t>7/22/2016</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F26CD54-3425-4453-B737-24F4E6FC4E31}" type="slidenum">
              <a:rPr lang="en-US" smtClean="0"/>
              <a:t>‹#›</a:t>
            </a:fld>
            <a:endParaRPr lang="en-US"/>
          </a:p>
        </p:txBody>
      </p:sp>
    </p:spTree>
    <p:extLst>
      <p:ext uri="{BB962C8B-B14F-4D97-AF65-F5344CB8AC3E}">
        <p14:creationId xmlns:p14="http://schemas.microsoft.com/office/powerpoint/2010/main" val="1535715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5E72D4AA-167D-46BA-AA5E-F5163F705EAF}" type="datetimeFigureOut">
              <a:rPr lang="en-US" smtClean="0"/>
              <a:t>7/22/2016</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FF26CD54-3425-4453-B737-24F4E6FC4E31}" type="slidenum">
              <a:rPr lang="en-US" smtClean="0"/>
              <a:t>‹#›</a:t>
            </a:fld>
            <a:endParaRPr lang="en-US"/>
          </a:p>
        </p:txBody>
      </p:sp>
    </p:spTree>
    <p:extLst>
      <p:ext uri="{BB962C8B-B14F-4D97-AF65-F5344CB8AC3E}">
        <p14:creationId xmlns:p14="http://schemas.microsoft.com/office/powerpoint/2010/main" val="226344318"/>
      </p:ext>
    </p:extLst>
  </p:cSld>
  <p:clrMap bg1="lt1" tx1="dk1" bg2="lt2" tx2="dk2" accent1="accent1" accent2="accent2" accent3="accent3" accent4="accent4" accent5="accent5" accent6="accent6" hlink="hlink" folHlink="folHlink"/>
  <p:sldLayoutIdLst>
    <p:sldLayoutId id="2147484425" r:id="rId1"/>
    <p:sldLayoutId id="2147484426" r:id="rId2"/>
    <p:sldLayoutId id="2147484427" r:id="rId3"/>
    <p:sldLayoutId id="2147484428" r:id="rId4"/>
    <p:sldLayoutId id="2147484429" r:id="rId5"/>
    <p:sldLayoutId id="2147484430" r:id="rId6"/>
    <p:sldLayoutId id="2147484431" r:id="rId7"/>
    <p:sldLayoutId id="2147484432" r:id="rId8"/>
    <p:sldLayoutId id="2147484433" r:id="rId9"/>
    <p:sldLayoutId id="2147484434" r:id="rId10"/>
    <p:sldLayoutId id="2147484435" r:id="rId11"/>
    <p:sldLayoutId id="2147484436" r:id="rId12"/>
    <p:sldLayoutId id="2147484437" r:id="rId13"/>
    <p:sldLayoutId id="2147484438" r:id="rId14"/>
    <p:sldLayoutId id="2147484439" r:id="rId15"/>
    <p:sldLayoutId id="2147484440" r:id="rId16"/>
    <p:sldLayoutId id="2147484441"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gi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80161" y="721671"/>
            <a:ext cx="10122861" cy="2387600"/>
          </a:xfrm>
        </p:spPr>
        <p:txBody>
          <a:bodyPr>
            <a:normAutofit/>
          </a:bodyPr>
          <a:lstStyle/>
          <a:p>
            <a:r>
              <a:rPr lang="en-US" altLang="en-US" sz="4800" dirty="0" smtClean="0"/>
              <a:t>Assessing and Comparing the Accuracy of Various Bootstrap Methods</a:t>
            </a:r>
            <a:endParaRPr lang="en-US" sz="4800" dirty="0"/>
          </a:p>
        </p:txBody>
      </p:sp>
      <p:sp>
        <p:nvSpPr>
          <p:cNvPr id="3" name="Subtitle 2"/>
          <p:cNvSpPr>
            <a:spLocks noGrp="1"/>
          </p:cNvSpPr>
          <p:nvPr>
            <p:ph type="subTitle" idx="1"/>
          </p:nvPr>
        </p:nvSpPr>
        <p:spPr/>
        <p:txBody>
          <a:bodyPr>
            <a:normAutofit/>
          </a:bodyPr>
          <a:lstStyle/>
          <a:p>
            <a:r>
              <a:rPr lang="en-US" dirty="0" smtClean="0"/>
              <a:t>Angela Zhu</a:t>
            </a:r>
          </a:p>
          <a:p>
            <a:r>
              <a:rPr lang="en-US" dirty="0" smtClean="0"/>
              <a:t>Mentor: Dr. John </a:t>
            </a:r>
            <a:r>
              <a:rPr lang="en-US" dirty="0" err="1" smtClean="0"/>
              <a:t>Kolassa</a:t>
            </a:r>
            <a:endParaRPr lang="en-US" dirty="0" smtClean="0"/>
          </a:p>
        </p:txBody>
      </p:sp>
    </p:spTree>
    <p:extLst>
      <p:ext uri="{BB962C8B-B14F-4D97-AF65-F5344CB8AC3E}">
        <p14:creationId xmlns:p14="http://schemas.microsoft.com/office/powerpoint/2010/main" val="360334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3302" y="84213"/>
            <a:ext cx="10018713" cy="1752599"/>
          </a:xfrm>
        </p:spPr>
        <p:txBody>
          <a:bodyPr/>
          <a:lstStyle/>
          <a:p>
            <a:r>
              <a:rPr lang="en-US" dirty="0" smtClean="0"/>
              <a:t>Coverage for Mean (n=50)</a:t>
            </a:r>
            <a:endParaRPr lang="en-US" dirty="0"/>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3558531797"/>
              </p:ext>
            </p:extLst>
          </p:nvPr>
        </p:nvGraphicFramePr>
        <p:xfrm>
          <a:off x="1080648" y="1447026"/>
          <a:ext cx="5748534" cy="478387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Table 5"/>
          <p:cNvGraphicFramePr>
            <a:graphicFrameLocks noGrp="1"/>
          </p:cNvGraphicFramePr>
          <p:nvPr>
            <p:extLst>
              <p:ext uri="{D42A27DB-BD31-4B8C-83A1-F6EECF244321}">
                <p14:modId xmlns:p14="http://schemas.microsoft.com/office/powerpoint/2010/main" val="570874258"/>
              </p:ext>
            </p:extLst>
          </p:nvPr>
        </p:nvGraphicFramePr>
        <p:xfrm>
          <a:off x="6705600" y="1562099"/>
          <a:ext cx="5486400" cy="1560195"/>
        </p:xfrm>
        <a:graphic>
          <a:graphicData uri="http://schemas.openxmlformats.org/drawingml/2006/table">
            <a:tbl>
              <a:tblPr>
                <a:tableStyleId>{5C22544A-7EE6-4342-B048-85BDC9FD1C3A}</a:tableStyleId>
              </a:tblPr>
              <a:tblGrid>
                <a:gridCol w="609600"/>
                <a:gridCol w="609600"/>
                <a:gridCol w="609600"/>
                <a:gridCol w="609600"/>
                <a:gridCol w="609600"/>
                <a:gridCol w="609600"/>
                <a:gridCol w="609600"/>
                <a:gridCol w="609600"/>
                <a:gridCol w="609600"/>
              </a:tblGrid>
              <a:tr h="161925">
                <a:tc>
                  <a:txBody>
                    <a:bodyPr/>
                    <a:lstStyle/>
                    <a:p>
                      <a:pPr algn="ctr" fontAlgn="b"/>
                      <a:endParaRPr lang="en-US" sz="900" b="0" i="0" u="none" strike="noStrike" dirty="0">
                        <a:effectLst/>
                        <a:latin typeface="Arial" panose="020B0604020202020204" pitchFamily="34" charset="0"/>
                      </a:endParaRPr>
                    </a:p>
                  </a:txBody>
                  <a:tcPr marL="9525" marR="9525" marT="9525" marB="0" anchor="b"/>
                </a:tc>
                <a:tc>
                  <a:txBody>
                    <a:bodyPr/>
                    <a:lstStyle/>
                    <a:p>
                      <a:pPr algn="ctr" fontAlgn="b"/>
                      <a:r>
                        <a:rPr lang="en-US" sz="900" u="none" strike="noStrike" dirty="0">
                          <a:effectLst/>
                        </a:rPr>
                        <a:t>n</a:t>
                      </a:r>
                      <a:endParaRPr lang="en-US" sz="900" b="0" i="0" u="none" strike="noStrike" dirty="0">
                        <a:effectLst/>
                        <a:latin typeface="Arial" panose="020B0604020202020204" pitchFamily="34" charset="0"/>
                      </a:endParaRPr>
                    </a:p>
                  </a:txBody>
                  <a:tcPr marL="9525" marR="9525" marT="9525" marB="0" anchor="b"/>
                </a:tc>
                <a:tc>
                  <a:txBody>
                    <a:bodyPr/>
                    <a:lstStyle/>
                    <a:p>
                      <a:pPr algn="ctr" fontAlgn="b"/>
                      <a:r>
                        <a:rPr lang="en-US" sz="900" u="none" strike="noStrike" dirty="0">
                          <a:effectLst/>
                        </a:rPr>
                        <a:t>Normal</a:t>
                      </a:r>
                      <a:endParaRPr lang="en-US" sz="900" b="0" i="0" u="none" strike="noStrike" dirty="0">
                        <a:effectLst/>
                        <a:latin typeface="Arial" panose="020B0604020202020204" pitchFamily="34" charset="0"/>
                      </a:endParaRPr>
                    </a:p>
                  </a:txBody>
                  <a:tcPr marL="9525" marR="9525" marT="9525" marB="0" anchor="b"/>
                </a:tc>
                <a:tc>
                  <a:txBody>
                    <a:bodyPr/>
                    <a:lstStyle/>
                    <a:p>
                      <a:pPr algn="ctr" fontAlgn="b"/>
                      <a:r>
                        <a:rPr lang="en-US" sz="900" u="none" strike="noStrike" dirty="0">
                          <a:effectLst/>
                        </a:rPr>
                        <a:t>Basic</a:t>
                      </a:r>
                      <a:endParaRPr lang="en-US" sz="900" b="0" i="0" u="none" strike="noStrike" dirty="0">
                        <a:effectLst/>
                        <a:latin typeface="Arial" panose="020B0604020202020204" pitchFamily="34" charset="0"/>
                      </a:endParaRPr>
                    </a:p>
                  </a:txBody>
                  <a:tcPr marL="9525" marR="9525" marT="9525" marB="0" anchor="b"/>
                </a:tc>
                <a:tc>
                  <a:txBody>
                    <a:bodyPr/>
                    <a:lstStyle/>
                    <a:p>
                      <a:pPr algn="ctr" fontAlgn="b"/>
                      <a:r>
                        <a:rPr lang="en-US" sz="900" u="none" strike="noStrike" dirty="0" err="1">
                          <a:effectLst/>
                        </a:rPr>
                        <a:t>Studentized</a:t>
                      </a:r>
                      <a:endParaRPr lang="en-US" sz="900" b="0" i="0" u="none" strike="noStrike" dirty="0">
                        <a:effectLst/>
                        <a:latin typeface="Arial" panose="020B0604020202020204" pitchFamily="34" charset="0"/>
                      </a:endParaRPr>
                    </a:p>
                  </a:txBody>
                  <a:tcPr marL="9525" marR="9525" marT="9525" marB="0" anchor="b"/>
                </a:tc>
                <a:tc>
                  <a:txBody>
                    <a:bodyPr/>
                    <a:lstStyle/>
                    <a:p>
                      <a:pPr algn="ctr" fontAlgn="b"/>
                      <a:r>
                        <a:rPr lang="en-US" sz="900" u="none" strike="noStrike" dirty="0" err="1">
                          <a:effectLst/>
                        </a:rPr>
                        <a:t>Studentized</a:t>
                      </a:r>
                      <a:r>
                        <a:rPr lang="en-US" sz="900" u="none" strike="noStrike" dirty="0">
                          <a:effectLst/>
                        </a:rPr>
                        <a:t> with IQR2</a:t>
                      </a:r>
                      <a:endParaRPr lang="en-US" sz="900" b="0" i="0" u="none" strike="noStrike" dirty="0">
                        <a:effectLst/>
                        <a:latin typeface="Arial" panose="020B0604020202020204" pitchFamily="34" charset="0"/>
                      </a:endParaRPr>
                    </a:p>
                  </a:txBody>
                  <a:tcPr marL="9525" marR="9525" marT="9525" marB="0" anchor="b"/>
                </a:tc>
                <a:tc>
                  <a:txBody>
                    <a:bodyPr/>
                    <a:lstStyle/>
                    <a:p>
                      <a:pPr algn="ctr" fontAlgn="b"/>
                      <a:r>
                        <a:rPr lang="en-US" sz="900" u="none" strike="noStrike" dirty="0">
                          <a:effectLst/>
                        </a:rPr>
                        <a:t>Percentile</a:t>
                      </a:r>
                      <a:endParaRPr lang="en-US" sz="900" b="0" i="0" u="none" strike="noStrike" dirty="0">
                        <a:effectLst/>
                        <a:latin typeface="Arial" panose="020B0604020202020204" pitchFamily="34" charset="0"/>
                      </a:endParaRPr>
                    </a:p>
                  </a:txBody>
                  <a:tcPr marL="9525" marR="9525" marT="9525" marB="0" anchor="b"/>
                </a:tc>
                <a:tc>
                  <a:txBody>
                    <a:bodyPr/>
                    <a:lstStyle/>
                    <a:p>
                      <a:pPr algn="ctr" fontAlgn="b"/>
                      <a:r>
                        <a:rPr lang="en-US" sz="900" u="none" strike="noStrike" dirty="0">
                          <a:effectLst/>
                        </a:rPr>
                        <a:t>BCA</a:t>
                      </a:r>
                      <a:endParaRPr lang="en-US" sz="900" b="0" i="0" u="none" strike="noStrike" dirty="0">
                        <a:effectLst/>
                        <a:latin typeface="Arial" panose="020B0604020202020204" pitchFamily="34" charset="0"/>
                      </a:endParaRPr>
                    </a:p>
                  </a:txBody>
                  <a:tcPr marL="9525" marR="9525" marT="9525" marB="0" anchor="b"/>
                </a:tc>
                <a:tc>
                  <a:txBody>
                    <a:bodyPr/>
                    <a:lstStyle/>
                    <a:p>
                      <a:pPr algn="ctr" fontAlgn="b"/>
                      <a:r>
                        <a:rPr lang="en-US" sz="900" u="none" strike="noStrike" dirty="0">
                          <a:effectLst/>
                        </a:rPr>
                        <a:t>t</a:t>
                      </a:r>
                      <a:endParaRPr lang="en-US" sz="900" b="0" i="0" u="none" strike="noStrike" dirty="0">
                        <a:effectLst/>
                        <a:latin typeface="Arial" panose="020B0604020202020204" pitchFamily="34" charset="0"/>
                      </a:endParaRPr>
                    </a:p>
                  </a:txBody>
                  <a:tcPr marL="9525" marR="9525" marT="9525" marB="0" anchor="b"/>
                </a:tc>
              </a:tr>
              <a:tr h="161925">
                <a:tc>
                  <a:txBody>
                    <a:bodyPr/>
                    <a:lstStyle/>
                    <a:p>
                      <a:pPr algn="ctr" fontAlgn="b"/>
                      <a:r>
                        <a:rPr lang="en-US" sz="1000" u="none" strike="noStrike">
                          <a:effectLst/>
                        </a:rPr>
                        <a:t>Normal</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50</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0.9418</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0.9426</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0.9499</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a:effectLst/>
                        </a:rPr>
                        <a:t>0.9544</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0.9431</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0.9419</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0.9507</a:t>
                      </a:r>
                      <a:endParaRPr lang="en-US" sz="1000" b="0" i="0" u="none" strike="noStrike">
                        <a:effectLst/>
                        <a:latin typeface="Arial" panose="020B0604020202020204" pitchFamily="34" charset="0"/>
                      </a:endParaRPr>
                    </a:p>
                  </a:txBody>
                  <a:tcPr marL="9525" marR="9525" marT="9525" marB="0" anchor="b"/>
                </a:tc>
              </a:tr>
              <a:tr h="161925">
                <a:tc>
                  <a:txBody>
                    <a:bodyPr/>
                    <a:lstStyle/>
                    <a:p>
                      <a:pPr algn="ctr" fontAlgn="b"/>
                      <a:r>
                        <a:rPr lang="en-US" sz="1000" u="none" strike="noStrike">
                          <a:effectLst/>
                        </a:rPr>
                        <a:t>Uniform</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50</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0.9423</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0.9399</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0.9602</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0.9770</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a:effectLst/>
                        </a:rPr>
                        <a:t>0.9446</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0.9489</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0.9501</a:t>
                      </a:r>
                      <a:endParaRPr lang="en-US" sz="1000" b="0" i="0" u="none" strike="noStrike">
                        <a:effectLst/>
                        <a:latin typeface="Arial" panose="020B0604020202020204" pitchFamily="34" charset="0"/>
                      </a:endParaRPr>
                    </a:p>
                  </a:txBody>
                  <a:tcPr marL="9525" marR="9525" marT="9525" marB="0" anchor="b"/>
                </a:tc>
              </a:tr>
              <a:tr h="161925">
                <a:tc>
                  <a:txBody>
                    <a:bodyPr/>
                    <a:lstStyle/>
                    <a:p>
                      <a:pPr algn="ctr" fontAlgn="b"/>
                      <a:r>
                        <a:rPr lang="en-US" sz="1000" u="none" strike="noStrike">
                          <a:effectLst/>
                        </a:rPr>
                        <a:t>Cauchy</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50</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0.9729</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0.9853</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0.8930</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0.9515</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0.9076</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a:effectLst/>
                        </a:rPr>
                        <a:t>0.7899</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0.9793</a:t>
                      </a:r>
                      <a:endParaRPr lang="en-US" sz="1000" b="0" i="0" u="none" strike="noStrike">
                        <a:effectLst/>
                        <a:latin typeface="Arial" panose="020B0604020202020204" pitchFamily="34" charset="0"/>
                      </a:endParaRPr>
                    </a:p>
                  </a:txBody>
                  <a:tcPr marL="9525" marR="9525" marT="9525" marB="0" anchor="b"/>
                </a:tc>
              </a:tr>
              <a:tr h="161925">
                <a:tc>
                  <a:txBody>
                    <a:bodyPr/>
                    <a:lstStyle/>
                    <a:p>
                      <a:pPr algn="ctr" fontAlgn="b"/>
                      <a:r>
                        <a:rPr lang="en-US" sz="1000" u="none" strike="noStrike">
                          <a:effectLst/>
                        </a:rPr>
                        <a:t>Laplace</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50</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0.9462</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0.9498</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0.9416</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0.9233</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0.9424</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0.9300</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a:effectLst/>
                        </a:rPr>
                        <a:t>0.9550</a:t>
                      </a:r>
                      <a:endParaRPr lang="en-US" sz="1000" b="0" i="0" u="none" strike="noStrike">
                        <a:effectLst/>
                        <a:latin typeface="Arial" panose="020B0604020202020204" pitchFamily="34" charset="0"/>
                      </a:endParaRPr>
                    </a:p>
                  </a:txBody>
                  <a:tcPr marL="9525" marR="9525" marT="9525" marB="0" anchor="b"/>
                </a:tc>
              </a:tr>
              <a:tr h="161925">
                <a:tc>
                  <a:txBody>
                    <a:bodyPr/>
                    <a:lstStyle/>
                    <a:p>
                      <a:pPr algn="ctr" fontAlgn="b"/>
                      <a:r>
                        <a:rPr lang="en-US" sz="1000" u="none" strike="noStrike">
                          <a:effectLst/>
                        </a:rPr>
                        <a:t>Gamma a=1,s=2</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50</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0.9271</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0.9202</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0.9495</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0.9423</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0.9306</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0.9345</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0.9348</a:t>
                      </a:r>
                      <a:endParaRPr lang="en-US" sz="1000" b="0" i="0" u="none" strike="noStrike" dirty="0">
                        <a:effectLst/>
                        <a:latin typeface="Arial" panose="020B0604020202020204" pitchFamily="34" charset="0"/>
                      </a:endParaRPr>
                    </a:p>
                  </a:txBody>
                  <a:tcPr marL="9525" marR="9525" marT="9525" marB="0" anchor="b"/>
                </a:tc>
              </a:tr>
              <a:tr h="161925">
                <a:tc>
                  <a:txBody>
                    <a:bodyPr/>
                    <a:lstStyle/>
                    <a:p>
                      <a:pPr algn="ctr" fontAlgn="b"/>
                      <a:r>
                        <a:rPr lang="en-US" sz="1000" u="none" strike="noStrike" dirty="0">
                          <a:effectLst/>
                        </a:rPr>
                        <a:t>Gamma a=4,s=1</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a:effectLst/>
                        </a:rPr>
                        <a:t>50</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0.9426</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0.9416</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0.9547</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0.9529</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0.9423</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0.9451</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0.9488</a:t>
                      </a:r>
                      <a:endParaRPr lang="en-US" sz="1000" b="0" i="0" u="none" strike="noStrike" dirty="0">
                        <a:effectLst/>
                        <a:latin typeface="Arial" panose="020B0604020202020204" pitchFamily="34" charset="0"/>
                      </a:endParaRPr>
                    </a:p>
                  </a:txBody>
                  <a:tcPr marL="9525" marR="9525" marT="9525" marB="0" anchor="b"/>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539100637"/>
              </p:ext>
            </p:extLst>
          </p:nvPr>
        </p:nvGraphicFramePr>
        <p:xfrm>
          <a:off x="6705600" y="3723880"/>
          <a:ext cx="5486400" cy="1560195"/>
        </p:xfrm>
        <a:graphic>
          <a:graphicData uri="http://schemas.openxmlformats.org/drawingml/2006/table">
            <a:tbl>
              <a:tblPr>
                <a:tableStyleId>{5C22544A-7EE6-4342-B048-85BDC9FD1C3A}</a:tableStyleId>
              </a:tblPr>
              <a:tblGrid>
                <a:gridCol w="609600"/>
                <a:gridCol w="609600"/>
                <a:gridCol w="609600"/>
                <a:gridCol w="609600"/>
                <a:gridCol w="609600"/>
                <a:gridCol w="609600"/>
                <a:gridCol w="609600"/>
                <a:gridCol w="609600"/>
                <a:gridCol w="609600"/>
              </a:tblGrid>
              <a:tr h="161925">
                <a:tc>
                  <a:txBody>
                    <a:bodyPr/>
                    <a:lstStyle/>
                    <a:p>
                      <a:pPr algn="ctr" fontAlgn="b"/>
                      <a:endParaRPr lang="en-US" sz="900" b="0" i="0" u="none" strike="noStrike" dirty="0">
                        <a:effectLst/>
                        <a:latin typeface="Arial" panose="020B0604020202020204" pitchFamily="34" charset="0"/>
                      </a:endParaRPr>
                    </a:p>
                  </a:txBody>
                  <a:tcPr marL="9525" marR="9525" marT="9525" marB="0" anchor="b"/>
                </a:tc>
                <a:tc>
                  <a:txBody>
                    <a:bodyPr/>
                    <a:lstStyle/>
                    <a:p>
                      <a:pPr algn="ctr" fontAlgn="b"/>
                      <a:r>
                        <a:rPr lang="en-US" sz="900" u="none" strike="noStrike" dirty="0">
                          <a:effectLst/>
                        </a:rPr>
                        <a:t>n</a:t>
                      </a:r>
                      <a:endParaRPr lang="en-US" sz="900" b="0" i="0" u="none" strike="noStrike" dirty="0">
                        <a:effectLst/>
                        <a:latin typeface="Arial" panose="020B0604020202020204" pitchFamily="34" charset="0"/>
                      </a:endParaRPr>
                    </a:p>
                  </a:txBody>
                  <a:tcPr marL="9525" marR="9525" marT="9525" marB="0" anchor="b"/>
                </a:tc>
                <a:tc>
                  <a:txBody>
                    <a:bodyPr/>
                    <a:lstStyle/>
                    <a:p>
                      <a:pPr algn="ctr" fontAlgn="b"/>
                      <a:r>
                        <a:rPr lang="en-US" sz="900" u="none" strike="noStrike" dirty="0">
                          <a:effectLst/>
                        </a:rPr>
                        <a:t>Normal</a:t>
                      </a:r>
                      <a:endParaRPr lang="en-US" sz="900" b="0" i="0" u="none" strike="noStrike" dirty="0">
                        <a:effectLst/>
                        <a:latin typeface="Arial" panose="020B0604020202020204" pitchFamily="34" charset="0"/>
                      </a:endParaRPr>
                    </a:p>
                  </a:txBody>
                  <a:tcPr marL="9525" marR="9525" marT="9525" marB="0" anchor="b"/>
                </a:tc>
                <a:tc>
                  <a:txBody>
                    <a:bodyPr/>
                    <a:lstStyle/>
                    <a:p>
                      <a:pPr algn="ctr" fontAlgn="b"/>
                      <a:r>
                        <a:rPr lang="en-US" sz="900" u="none" strike="noStrike" dirty="0">
                          <a:effectLst/>
                        </a:rPr>
                        <a:t>Basic</a:t>
                      </a:r>
                      <a:endParaRPr lang="en-US" sz="900" b="0" i="0" u="none" strike="noStrike" dirty="0">
                        <a:effectLst/>
                        <a:latin typeface="Arial" panose="020B0604020202020204" pitchFamily="34" charset="0"/>
                      </a:endParaRPr>
                    </a:p>
                  </a:txBody>
                  <a:tcPr marL="9525" marR="9525" marT="9525" marB="0" anchor="b"/>
                </a:tc>
                <a:tc>
                  <a:txBody>
                    <a:bodyPr/>
                    <a:lstStyle/>
                    <a:p>
                      <a:pPr algn="ctr" fontAlgn="b"/>
                      <a:r>
                        <a:rPr lang="en-US" sz="900" u="none" strike="noStrike" dirty="0" err="1">
                          <a:effectLst/>
                        </a:rPr>
                        <a:t>Studentized</a:t>
                      </a:r>
                      <a:endParaRPr lang="en-US" sz="900" b="0" i="0" u="none" strike="noStrike" dirty="0">
                        <a:effectLst/>
                        <a:latin typeface="Arial" panose="020B0604020202020204" pitchFamily="34" charset="0"/>
                      </a:endParaRPr>
                    </a:p>
                  </a:txBody>
                  <a:tcPr marL="9525" marR="9525" marT="9525" marB="0" anchor="b"/>
                </a:tc>
                <a:tc>
                  <a:txBody>
                    <a:bodyPr/>
                    <a:lstStyle/>
                    <a:p>
                      <a:pPr algn="ctr" fontAlgn="b"/>
                      <a:r>
                        <a:rPr lang="en-US" sz="900" u="none" strike="noStrike" dirty="0" err="1">
                          <a:effectLst/>
                        </a:rPr>
                        <a:t>Studentized</a:t>
                      </a:r>
                      <a:r>
                        <a:rPr lang="en-US" sz="900" u="none" strike="noStrike" dirty="0">
                          <a:effectLst/>
                        </a:rPr>
                        <a:t> with IQR2</a:t>
                      </a:r>
                      <a:endParaRPr lang="en-US" sz="900" b="0" i="0" u="none" strike="noStrike" dirty="0">
                        <a:effectLst/>
                        <a:latin typeface="Arial" panose="020B0604020202020204" pitchFamily="34" charset="0"/>
                      </a:endParaRPr>
                    </a:p>
                  </a:txBody>
                  <a:tcPr marL="9525" marR="9525" marT="9525" marB="0" anchor="b"/>
                </a:tc>
                <a:tc>
                  <a:txBody>
                    <a:bodyPr/>
                    <a:lstStyle/>
                    <a:p>
                      <a:pPr algn="ctr" fontAlgn="b"/>
                      <a:r>
                        <a:rPr lang="en-US" sz="900" u="none" strike="noStrike" dirty="0">
                          <a:effectLst/>
                        </a:rPr>
                        <a:t>Percentile</a:t>
                      </a:r>
                      <a:endParaRPr lang="en-US" sz="900" b="0" i="0" u="none" strike="noStrike" dirty="0">
                        <a:effectLst/>
                        <a:latin typeface="Arial" panose="020B0604020202020204" pitchFamily="34" charset="0"/>
                      </a:endParaRPr>
                    </a:p>
                  </a:txBody>
                  <a:tcPr marL="9525" marR="9525" marT="9525" marB="0" anchor="b"/>
                </a:tc>
                <a:tc>
                  <a:txBody>
                    <a:bodyPr/>
                    <a:lstStyle/>
                    <a:p>
                      <a:pPr algn="ctr" fontAlgn="b"/>
                      <a:r>
                        <a:rPr lang="en-US" sz="900" u="none" strike="noStrike" dirty="0">
                          <a:effectLst/>
                        </a:rPr>
                        <a:t>BCA</a:t>
                      </a:r>
                      <a:endParaRPr lang="en-US" sz="900" b="0" i="0" u="none" strike="noStrike" dirty="0">
                        <a:effectLst/>
                        <a:latin typeface="Arial" panose="020B0604020202020204" pitchFamily="34" charset="0"/>
                      </a:endParaRPr>
                    </a:p>
                  </a:txBody>
                  <a:tcPr marL="9525" marR="9525" marT="9525" marB="0" anchor="b"/>
                </a:tc>
                <a:tc>
                  <a:txBody>
                    <a:bodyPr/>
                    <a:lstStyle/>
                    <a:p>
                      <a:pPr algn="ctr" fontAlgn="b"/>
                      <a:r>
                        <a:rPr lang="en-US" sz="900" u="none" strike="noStrike" dirty="0">
                          <a:effectLst/>
                        </a:rPr>
                        <a:t>t</a:t>
                      </a:r>
                      <a:endParaRPr lang="en-US" sz="900" b="0" i="0" u="none" strike="noStrike" dirty="0">
                        <a:effectLst/>
                        <a:latin typeface="Arial" panose="020B0604020202020204" pitchFamily="34" charset="0"/>
                      </a:endParaRPr>
                    </a:p>
                  </a:txBody>
                  <a:tcPr marL="9525" marR="9525" marT="9525" marB="0" anchor="b"/>
                </a:tc>
              </a:tr>
              <a:tr h="161925">
                <a:tc>
                  <a:txBody>
                    <a:bodyPr/>
                    <a:lstStyle/>
                    <a:p>
                      <a:pPr algn="ctr" fontAlgn="b"/>
                      <a:r>
                        <a:rPr lang="en-US" sz="1000" u="none" strike="noStrike">
                          <a:effectLst/>
                        </a:rPr>
                        <a:t>Normal</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50</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-0.0082</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a:effectLst/>
                        </a:rPr>
                        <a:t>-0.0074</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-0.0001</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0.0044</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-0.0069</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-0.0081</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0.0007</a:t>
                      </a:r>
                      <a:endParaRPr lang="en-US" sz="1000" b="0" i="0" u="none" strike="noStrike">
                        <a:effectLst/>
                        <a:latin typeface="Arial" panose="020B0604020202020204" pitchFamily="34" charset="0"/>
                      </a:endParaRPr>
                    </a:p>
                  </a:txBody>
                  <a:tcPr marL="9525" marR="9525" marT="9525" marB="0" anchor="b"/>
                </a:tc>
              </a:tr>
              <a:tr h="161925">
                <a:tc>
                  <a:txBody>
                    <a:bodyPr/>
                    <a:lstStyle/>
                    <a:p>
                      <a:pPr algn="ctr" fontAlgn="b"/>
                      <a:r>
                        <a:rPr lang="en-US" sz="1000" u="none" strike="noStrike">
                          <a:effectLst/>
                        </a:rPr>
                        <a:t>Uniform</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50</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-0.0077</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-0.0101</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a:effectLst/>
                        </a:rPr>
                        <a:t>0.0102</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0.0270</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-0.0054</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-0.0011</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0.0001</a:t>
                      </a:r>
                      <a:endParaRPr lang="en-US" sz="1000" b="0" i="0" u="none" strike="noStrike">
                        <a:effectLst/>
                        <a:latin typeface="Arial" panose="020B0604020202020204" pitchFamily="34" charset="0"/>
                      </a:endParaRPr>
                    </a:p>
                  </a:txBody>
                  <a:tcPr marL="9525" marR="9525" marT="9525" marB="0" anchor="b"/>
                </a:tc>
              </a:tr>
              <a:tr h="161925">
                <a:tc>
                  <a:txBody>
                    <a:bodyPr/>
                    <a:lstStyle/>
                    <a:p>
                      <a:pPr algn="ctr" fontAlgn="b"/>
                      <a:r>
                        <a:rPr lang="en-US" sz="1000" u="none" strike="noStrike">
                          <a:effectLst/>
                        </a:rPr>
                        <a:t>Cauchy</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50</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0.0229</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0.0353</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-0.0570</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a:effectLst/>
                        </a:rPr>
                        <a:t>0.0015</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-0.0424</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-0.1601</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0.0293</a:t>
                      </a:r>
                      <a:endParaRPr lang="en-US" sz="1000" b="0" i="0" u="none" strike="noStrike">
                        <a:effectLst/>
                        <a:latin typeface="Arial" panose="020B0604020202020204" pitchFamily="34" charset="0"/>
                      </a:endParaRPr>
                    </a:p>
                  </a:txBody>
                  <a:tcPr marL="9525" marR="9525" marT="9525" marB="0" anchor="b"/>
                </a:tc>
              </a:tr>
              <a:tr h="161925">
                <a:tc>
                  <a:txBody>
                    <a:bodyPr/>
                    <a:lstStyle/>
                    <a:p>
                      <a:pPr algn="ctr" fontAlgn="b"/>
                      <a:r>
                        <a:rPr lang="en-US" sz="1000" u="none" strike="noStrike">
                          <a:effectLst/>
                        </a:rPr>
                        <a:t>Laplace</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50</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-0.0038</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-0.0002</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-0.0084</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a:effectLst/>
                        </a:rPr>
                        <a:t>-0.0267</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-0.0076</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-0.0200</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0.0050</a:t>
                      </a:r>
                      <a:endParaRPr lang="en-US" sz="1000" b="0" i="0" u="none" strike="noStrike">
                        <a:effectLst/>
                        <a:latin typeface="Arial" panose="020B0604020202020204" pitchFamily="34" charset="0"/>
                      </a:endParaRPr>
                    </a:p>
                  </a:txBody>
                  <a:tcPr marL="9525" marR="9525" marT="9525" marB="0" anchor="b"/>
                </a:tc>
              </a:tr>
              <a:tr h="161925">
                <a:tc>
                  <a:txBody>
                    <a:bodyPr/>
                    <a:lstStyle/>
                    <a:p>
                      <a:pPr algn="ctr" fontAlgn="b"/>
                      <a:r>
                        <a:rPr lang="en-US" sz="1000" u="none" strike="noStrike">
                          <a:effectLst/>
                        </a:rPr>
                        <a:t>Gamma a=1,s=2</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50</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-0.0229</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-0.0298</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a:effectLst/>
                        </a:rPr>
                        <a:t>-0.0005</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-0.0077</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-0.0194</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a:effectLst/>
                        </a:rPr>
                        <a:t>-0.0155</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-0.0152</a:t>
                      </a:r>
                      <a:endParaRPr lang="en-US" sz="1000" b="0" i="0" u="none" strike="noStrike">
                        <a:effectLst/>
                        <a:latin typeface="Arial" panose="020B0604020202020204" pitchFamily="34" charset="0"/>
                      </a:endParaRPr>
                    </a:p>
                  </a:txBody>
                  <a:tcPr marL="9525" marR="9525" marT="9525" marB="0" anchor="b"/>
                </a:tc>
              </a:tr>
              <a:tr h="161925">
                <a:tc>
                  <a:txBody>
                    <a:bodyPr/>
                    <a:lstStyle/>
                    <a:p>
                      <a:pPr algn="ctr" fontAlgn="b"/>
                      <a:r>
                        <a:rPr lang="en-US" sz="1000" u="none" strike="noStrike">
                          <a:effectLst/>
                        </a:rPr>
                        <a:t>Gamma a=4,s=1</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50</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-0.0074</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-0.0084</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0.0047</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0.0029</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-0.0077</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-0.0049</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-0.0012</a:t>
                      </a:r>
                      <a:endParaRPr lang="en-US" sz="1000" b="0" i="0" u="none" strike="noStrike" dirty="0">
                        <a:effectLst/>
                        <a:latin typeface="Arial" panose="020B0604020202020204" pitchFamily="34" charset="0"/>
                      </a:endParaRPr>
                    </a:p>
                  </a:txBody>
                  <a:tcPr marL="9525" marR="9525" marT="9525" marB="0" anchor="b"/>
                </a:tc>
              </a:tr>
            </a:tbl>
          </a:graphicData>
        </a:graphic>
      </p:graphicFrame>
    </p:spTree>
    <p:extLst>
      <p:ext uri="{BB962C8B-B14F-4D97-AF65-F5344CB8AC3E}">
        <p14:creationId xmlns:p14="http://schemas.microsoft.com/office/powerpoint/2010/main" val="31029873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8261" y="235916"/>
            <a:ext cx="10515600" cy="1325563"/>
          </a:xfrm>
        </p:spPr>
        <p:txBody>
          <a:bodyPr>
            <a:normAutofit/>
          </a:bodyPr>
          <a:lstStyle/>
          <a:p>
            <a:r>
              <a:rPr lang="en-US" dirty="0" smtClean="0"/>
              <a:t>Average CI Length for Mean (n=10)</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611368"/>
              </p:ext>
            </p:extLst>
          </p:nvPr>
        </p:nvGraphicFramePr>
        <p:xfrm>
          <a:off x="1318405" y="1288207"/>
          <a:ext cx="9932424" cy="379674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327476107"/>
              </p:ext>
            </p:extLst>
          </p:nvPr>
        </p:nvGraphicFramePr>
        <p:xfrm>
          <a:off x="1318405" y="5094478"/>
          <a:ext cx="10136460" cy="1478393"/>
        </p:xfrm>
        <a:graphic>
          <a:graphicData uri="http://schemas.openxmlformats.org/drawingml/2006/table">
            <a:tbl>
              <a:tblPr>
                <a:tableStyleId>{5C22544A-7EE6-4342-B048-85BDC9FD1C3A}</a:tableStyleId>
              </a:tblPr>
              <a:tblGrid>
                <a:gridCol w="1367281"/>
                <a:gridCol w="219113"/>
                <a:gridCol w="1221438"/>
                <a:gridCol w="1221438"/>
                <a:gridCol w="1221438"/>
                <a:gridCol w="1221438"/>
                <a:gridCol w="1221438"/>
                <a:gridCol w="1221438"/>
                <a:gridCol w="1221438"/>
              </a:tblGrid>
              <a:tr h="448763">
                <a:tc>
                  <a:txBody>
                    <a:bodyPr/>
                    <a:lstStyle/>
                    <a:p>
                      <a:pPr algn="ctr" fontAlgn="b"/>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n</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Normal CI Length</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Basic CI Length</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dirty="0" err="1">
                          <a:effectLst/>
                        </a:rPr>
                        <a:t>Studentized</a:t>
                      </a:r>
                      <a:r>
                        <a:rPr lang="en-US" sz="1000" u="none" strike="noStrike" dirty="0">
                          <a:effectLst/>
                        </a:rPr>
                        <a:t> CI Length</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dirty="0" err="1">
                          <a:effectLst/>
                        </a:rPr>
                        <a:t>Studentized</a:t>
                      </a:r>
                      <a:r>
                        <a:rPr lang="en-US" sz="1000" u="none" strike="noStrike" dirty="0">
                          <a:effectLst/>
                        </a:rPr>
                        <a:t> with IQR2 CI Length</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Percentile CI Length</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BCA CI Length</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t CI Length</a:t>
                      </a:r>
                      <a:endParaRPr lang="en-US" sz="1000" b="0" i="0" u="none" strike="noStrike" dirty="0">
                        <a:effectLst/>
                        <a:latin typeface="Arial" panose="020B0604020202020204" pitchFamily="34" charset="0"/>
                      </a:endParaRPr>
                    </a:p>
                  </a:txBody>
                  <a:tcPr marL="9525" marR="9525" marT="9525" marB="0" anchor="b"/>
                </a:tc>
              </a:tr>
              <a:tr h="171605">
                <a:tc>
                  <a:txBody>
                    <a:bodyPr/>
                    <a:lstStyle/>
                    <a:p>
                      <a:pPr algn="ctr" fontAlgn="b"/>
                      <a:r>
                        <a:rPr lang="en-US" sz="1000" u="none" strike="noStrike">
                          <a:effectLst/>
                        </a:rPr>
                        <a:t>Normal</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10</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1.145</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1.144</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1.505</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2.205</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a:effectLst/>
                        </a:rPr>
                        <a:t>1.144</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1.164</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a:effectLst/>
                        </a:rPr>
                        <a:t>1.393</a:t>
                      </a:r>
                      <a:endParaRPr lang="en-US" sz="1000" b="0" i="0" u="none" strike="noStrike">
                        <a:effectLst/>
                        <a:latin typeface="Arial" panose="020B0604020202020204" pitchFamily="34" charset="0"/>
                      </a:endParaRPr>
                    </a:p>
                  </a:txBody>
                  <a:tcPr marL="9525" marR="9525" marT="9525" marB="0" anchor="b"/>
                </a:tc>
              </a:tr>
              <a:tr h="171605">
                <a:tc>
                  <a:txBody>
                    <a:bodyPr/>
                    <a:lstStyle/>
                    <a:p>
                      <a:pPr algn="ctr" fontAlgn="b"/>
                      <a:r>
                        <a:rPr lang="en-US" sz="1000" u="none" strike="noStrike">
                          <a:effectLst/>
                        </a:rPr>
                        <a:t>Uniform</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10</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0.334</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0.334</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0.444</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0.789</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0.334</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a:effectLst/>
                        </a:rPr>
                        <a:t>0.337</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0.407</a:t>
                      </a:r>
                      <a:endParaRPr lang="en-US" sz="1000" b="0" i="0" u="none" strike="noStrike">
                        <a:effectLst/>
                        <a:latin typeface="Arial" panose="020B0604020202020204" pitchFamily="34" charset="0"/>
                      </a:endParaRPr>
                    </a:p>
                  </a:txBody>
                  <a:tcPr marL="9525" marR="9525" marT="9525" marB="0" anchor="b"/>
                </a:tc>
              </a:tr>
              <a:tr h="171605">
                <a:tc>
                  <a:txBody>
                    <a:bodyPr/>
                    <a:lstStyle/>
                    <a:p>
                      <a:pPr algn="ctr" fontAlgn="b"/>
                      <a:r>
                        <a:rPr lang="en-US" sz="1000" u="none" strike="noStrike">
                          <a:effectLst/>
                        </a:rPr>
                        <a:t>Cauchy</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10</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33.342</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28.431</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180321.919</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50.848</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28.431</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41.633</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41.239</a:t>
                      </a:r>
                      <a:endParaRPr lang="en-US" sz="1000" b="0" i="0" u="none" strike="noStrike" dirty="0">
                        <a:effectLst/>
                        <a:latin typeface="Arial" panose="020B0604020202020204" pitchFamily="34" charset="0"/>
                      </a:endParaRPr>
                    </a:p>
                  </a:txBody>
                  <a:tcPr marL="9525" marR="9525" marT="9525" marB="0" anchor="b"/>
                </a:tc>
              </a:tr>
              <a:tr h="171605">
                <a:tc>
                  <a:txBody>
                    <a:bodyPr/>
                    <a:lstStyle/>
                    <a:p>
                      <a:pPr algn="ctr" fontAlgn="b"/>
                      <a:r>
                        <a:rPr lang="en-US" sz="1000" u="none" strike="noStrike">
                          <a:effectLst/>
                        </a:rPr>
                        <a:t>Laplace</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10</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1.573</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1.568</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2.155</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2.665</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1.568</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1.635</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1.915</a:t>
                      </a:r>
                      <a:endParaRPr lang="en-US" sz="1000" b="0" i="0" u="none" strike="noStrike" dirty="0">
                        <a:effectLst/>
                        <a:latin typeface="Arial" panose="020B0604020202020204" pitchFamily="34" charset="0"/>
                      </a:endParaRPr>
                    </a:p>
                  </a:txBody>
                  <a:tcPr marL="9525" marR="9525" marT="9525" marB="0" anchor="b"/>
                </a:tc>
              </a:tr>
              <a:tr h="171605">
                <a:tc>
                  <a:txBody>
                    <a:bodyPr/>
                    <a:lstStyle/>
                    <a:p>
                      <a:pPr algn="ctr" fontAlgn="b"/>
                      <a:r>
                        <a:rPr lang="en-US" sz="1000" u="none" strike="noStrike">
                          <a:effectLst/>
                        </a:rPr>
                        <a:t>Gamma a=1,s=2</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10</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2.190</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2.164</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3.819</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5.361</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2.164</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2.358</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2.666</a:t>
                      </a:r>
                      <a:endParaRPr lang="en-US" sz="1000" b="0" i="0" u="none" strike="noStrike" dirty="0">
                        <a:effectLst/>
                        <a:latin typeface="Arial" panose="020B0604020202020204" pitchFamily="34" charset="0"/>
                      </a:endParaRPr>
                    </a:p>
                  </a:txBody>
                  <a:tcPr marL="9525" marR="9525" marT="9525" marB="0" anchor="b"/>
                </a:tc>
              </a:tr>
              <a:tr h="171605">
                <a:tc>
                  <a:txBody>
                    <a:bodyPr/>
                    <a:lstStyle/>
                    <a:p>
                      <a:pPr algn="ctr" fontAlgn="b"/>
                      <a:r>
                        <a:rPr lang="en-US" sz="1000" u="none" strike="noStrike">
                          <a:effectLst/>
                        </a:rPr>
                        <a:t>Gamma a=4,s=1</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10</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2.247</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2.239</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3.143</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4.518</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2.239</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2.321</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2.734</a:t>
                      </a:r>
                      <a:endParaRPr lang="en-US" sz="1000" b="0" i="0" u="none" strike="noStrike" dirty="0">
                        <a:effectLst/>
                        <a:latin typeface="Arial" panose="020B0604020202020204" pitchFamily="34" charset="0"/>
                      </a:endParaRPr>
                    </a:p>
                  </a:txBody>
                  <a:tcPr marL="9525" marR="9525" marT="9525" marB="0" anchor="b"/>
                </a:tc>
              </a:tr>
            </a:tbl>
          </a:graphicData>
        </a:graphic>
      </p:graphicFrame>
    </p:spTree>
    <p:extLst>
      <p:ext uri="{BB962C8B-B14F-4D97-AF65-F5344CB8AC3E}">
        <p14:creationId xmlns:p14="http://schemas.microsoft.com/office/powerpoint/2010/main" val="14907611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2940" y="141269"/>
            <a:ext cx="10018713" cy="1752599"/>
          </a:xfrm>
        </p:spPr>
        <p:txBody>
          <a:bodyPr>
            <a:normAutofit/>
          </a:bodyPr>
          <a:lstStyle/>
          <a:p>
            <a:r>
              <a:rPr lang="en-US" dirty="0" smtClean="0"/>
              <a:t>Average CI Length for Mean (n=20)</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73793169"/>
              </p:ext>
            </p:extLst>
          </p:nvPr>
        </p:nvGraphicFramePr>
        <p:xfrm>
          <a:off x="1510003" y="1267108"/>
          <a:ext cx="9617765" cy="352087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867840202"/>
              </p:ext>
            </p:extLst>
          </p:nvPr>
        </p:nvGraphicFramePr>
        <p:xfrm>
          <a:off x="1061088" y="4962645"/>
          <a:ext cx="10515594" cy="1404072"/>
        </p:xfrm>
        <a:graphic>
          <a:graphicData uri="http://schemas.openxmlformats.org/drawingml/2006/table">
            <a:tbl>
              <a:tblPr>
                <a:tableStyleId>{5C22544A-7EE6-4342-B048-85BDC9FD1C3A}</a:tableStyleId>
              </a:tblPr>
              <a:tblGrid>
                <a:gridCol w="1420204"/>
                <a:gridCol w="214385"/>
                <a:gridCol w="1268715"/>
                <a:gridCol w="1268715"/>
                <a:gridCol w="1268715"/>
                <a:gridCol w="1268715"/>
                <a:gridCol w="1268715"/>
                <a:gridCol w="1268715"/>
                <a:gridCol w="1268715"/>
              </a:tblGrid>
              <a:tr h="343218">
                <a:tc>
                  <a:txBody>
                    <a:bodyPr/>
                    <a:lstStyle/>
                    <a:p>
                      <a:pPr algn="ctr" fontAlgn="b"/>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n</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Normal CI Length</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a:effectLst/>
                        </a:rPr>
                        <a:t>Basic CI Length</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Studentized CI Length</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Studentized with IQR2 CI Length</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Percentile CI Length</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BCA CI Length</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t CI Length</a:t>
                      </a:r>
                      <a:endParaRPr lang="en-US" sz="1000" b="0" i="0" u="none" strike="noStrike">
                        <a:effectLst/>
                        <a:latin typeface="Arial" panose="020B0604020202020204" pitchFamily="34" charset="0"/>
                      </a:endParaRPr>
                    </a:p>
                  </a:txBody>
                  <a:tcPr marL="9525" marR="9525" marT="9525" marB="0" anchor="b"/>
                </a:tc>
              </a:tr>
              <a:tr h="176809">
                <a:tc>
                  <a:txBody>
                    <a:bodyPr/>
                    <a:lstStyle/>
                    <a:p>
                      <a:pPr algn="ctr" fontAlgn="b"/>
                      <a:r>
                        <a:rPr lang="en-US" sz="1000" u="none" strike="noStrike">
                          <a:effectLst/>
                        </a:rPr>
                        <a:t>Normal</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20</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0.842</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0.844</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a:effectLst/>
                        </a:rPr>
                        <a:t>0.941</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1.056</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0.844</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0.849</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0.923</a:t>
                      </a:r>
                      <a:endParaRPr lang="en-US" sz="1000" b="0" i="0" u="none" strike="noStrike" dirty="0">
                        <a:effectLst/>
                        <a:latin typeface="Arial" panose="020B0604020202020204" pitchFamily="34" charset="0"/>
                      </a:endParaRPr>
                    </a:p>
                  </a:txBody>
                  <a:tcPr marL="9525" marR="9525" marT="9525" marB="0" anchor="b"/>
                </a:tc>
              </a:tr>
              <a:tr h="176809">
                <a:tc>
                  <a:txBody>
                    <a:bodyPr/>
                    <a:lstStyle/>
                    <a:p>
                      <a:pPr algn="ctr" fontAlgn="b"/>
                      <a:r>
                        <a:rPr lang="en-US" sz="1000" u="none" strike="noStrike">
                          <a:effectLst/>
                        </a:rPr>
                        <a:t>Uniform</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20</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0.245</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0.245</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0.274</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a:effectLst/>
                        </a:rPr>
                        <a:t>0.342</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0.245</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0.246</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0.268</a:t>
                      </a:r>
                      <a:endParaRPr lang="en-US" sz="1000" b="0" i="0" u="none" strike="noStrike">
                        <a:effectLst/>
                        <a:latin typeface="Arial" panose="020B0604020202020204" pitchFamily="34" charset="0"/>
                      </a:endParaRPr>
                    </a:p>
                  </a:txBody>
                  <a:tcPr marL="9525" marR="9525" marT="9525" marB="0" anchor="b"/>
                </a:tc>
              </a:tr>
              <a:tr h="176809">
                <a:tc>
                  <a:txBody>
                    <a:bodyPr/>
                    <a:lstStyle/>
                    <a:p>
                      <a:pPr algn="ctr" fontAlgn="b"/>
                      <a:r>
                        <a:rPr lang="en-US" sz="1000" u="none" strike="noStrike">
                          <a:effectLst/>
                        </a:rPr>
                        <a:t>Cauchy</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20</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21.344</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18.154</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6378.682</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23.007</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a:effectLst/>
                        </a:rPr>
                        <a:t>18.154</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28.177</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23.393</a:t>
                      </a:r>
                      <a:endParaRPr lang="en-US" sz="1000" b="0" i="0" u="none" strike="noStrike">
                        <a:effectLst/>
                        <a:latin typeface="Arial" panose="020B0604020202020204" pitchFamily="34" charset="0"/>
                      </a:endParaRPr>
                    </a:p>
                  </a:txBody>
                  <a:tcPr marL="9525" marR="9525" marT="9525" marB="0" anchor="b"/>
                </a:tc>
              </a:tr>
              <a:tr h="176809">
                <a:tc>
                  <a:txBody>
                    <a:bodyPr/>
                    <a:lstStyle/>
                    <a:p>
                      <a:pPr algn="ctr" fontAlgn="b"/>
                      <a:r>
                        <a:rPr lang="en-US" sz="1000" u="none" strike="noStrike">
                          <a:effectLst/>
                        </a:rPr>
                        <a:t>Laplace</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20</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1.171</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1.174</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1.338</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1.347</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1.174</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1.199</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a:effectLst/>
                        </a:rPr>
                        <a:t>1.283</a:t>
                      </a:r>
                      <a:endParaRPr lang="en-US" sz="1000" b="0" i="0" u="none" strike="noStrike">
                        <a:effectLst/>
                        <a:latin typeface="Arial" panose="020B0604020202020204" pitchFamily="34" charset="0"/>
                      </a:endParaRPr>
                    </a:p>
                  </a:txBody>
                  <a:tcPr marL="9525" marR="9525" marT="9525" marB="0" anchor="b"/>
                </a:tc>
              </a:tr>
              <a:tr h="176809">
                <a:tc>
                  <a:txBody>
                    <a:bodyPr/>
                    <a:lstStyle/>
                    <a:p>
                      <a:pPr algn="ctr" fontAlgn="b"/>
                      <a:r>
                        <a:rPr lang="en-US" sz="1000" u="none" strike="noStrike">
                          <a:effectLst/>
                        </a:rPr>
                        <a:t>Gamma a=1,s=2</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20</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1.635</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1.630</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2.123</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2.223</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a:effectLst/>
                        </a:rPr>
                        <a:t>1.630</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1.738</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1.791</a:t>
                      </a:r>
                      <a:endParaRPr lang="en-US" sz="1000" b="0" i="0" u="none" strike="noStrike" dirty="0">
                        <a:effectLst/>
                        <a:latin typeface="Arial" panose="020B0604020202020204" pitchFamily="34" charset="0"/>
                      </a:endParaRPr>
                    </a:p>
                  </a:txBody>
                  <a:tcPr marL="9525" marR="9525" marT="9525" marB="0" anchor="b"/>
                </a:tc>
              </a:tr>
              <a:tr h="176809">
                <a:tc>
                  <a:txBody>
                    <a:bodyPr/>
                    <a:lstStyle/>
                    <a:p>
                      <a:pPr algn="ctr" fontAlgn="b"/>
                      <a:r>
                        <a:rPr lang="en-US" sz="1000" u="none" strike="noStrike">
                          <a:effectLst/>
                        </a:rPr>
                        <a:t>Gamma a=4,s=1</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20</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1.675</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1.676</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1.940</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2.131</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1.676</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1.714</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1.836</a:t>
                      </a:r>
                      <a:endParaRPr lang="en-US" sz="1000" b="0" i="0" u="none" strike="noStrike" dirty="0">
                        <a:effectLst/>
                        <a:latin typeface="Arial" panose="020B0604020202020204" pitchFamily="34" charset="0"/>
                      </a:endParaRPr>
                    </a:p>
                  </a:txBody>
                  <a:tcPr marL="9525" marR="9525" marT="9525" marB="0" anchor="b"/>
                </a:tc>
              </a:tr>
            </a:tbl>
          </a:graphicData>
        </a:graphic>
      </p:graphicFrame>
    </p:spTree>
    <p:extLst>
      <p:ext uri="{BB962C8B-B14F-4D97-AF65-F5344CB8AC3E}">
        <p14:creationId xmlns:p14="http://schemas.microsoft.com/office/powerpoint/2010/main" val="28098941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5134" y="120721"/>
            <a:ext cx="10018713" cy="1752599"/>
          </a:xfrm>
        </p:spPr>
        <p:txBody>
          <a:bodyPr>
            <a:normAutofit/>
          </a:bodyPr>
          <a:lstStyle/>
          <a:p>
            <a:r>
              <a:rPr lang="en-US" dirty="0" smtClean="0"/>
              <a:t>Average CI Length for Mean (n=50)</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05981578"/>
              </p:ext>
            </p:extLst>
          </p:nvPr>
        </p:nvGraphicFramePr>
        <p:xfrm>
          <a:off x="1341633" y="1483989"/>
          <a:ext cx="10067693" cy="318706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734545223"/>
              </p:ext>
            </p:extLst>
          </p:nvPr>
        </p:nvGraphicFramePr>
        <p:xfrm>
          <a:off x="1245275" y="4900773"/>
          <a:ext cx="10164051" cy="1463959"/>
        </p:xfrm>
        <a:graphic>
          <a:graphicData uri="http://schemas.openxmlformats.org/drawingml/2006/table">
            <a:tbl>
              <a:tblPr>
                <a:tableStyleId>{5C22544A-7EE6-4342-B048-85BDC9FD1C3A}</a:tableStyleId>
              </a:tblPr>
              <a:tblGrid>
                <a:gridCol w="1372346"/>
                <a:gridCol w="209978"/>
                <a:gridCol w="1225961"/>
                <a:gridCol w="1225961"/>
                <a:gridCol w="1225961"/>
                <a:gridCol w="1225961"/>
                <a:gridCol w="1225961"/>
                <a:gridCol w="1225961"/>
                <a:gridCol w="1225961"/>
              </a:tblGrid>
              <a:tr h="338071">
                <a:tc>
                  <a:txBody>
                    <a:bodyPr/>
                    <a:lstStyle/>
                    <a:p>
                      <a:pPr algn="ctr" fontAlgn="b"/>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n</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Normal CI Length</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Basic CI Length</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a:effectLst/>
                        </a:rPr>
                        <a:t>Studentized CI Length</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Studentized with IQR2 CI Length</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Percentile CI Length</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BCA CI Length</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t CI Length</a:t>
                      </a:r>
                      <a:endParaRPr lang="en-US" sz="1000" b="0" i="0" u="none" strike="noStrike">
                        <a:effectLst/>
                        <a:latin typeface="Arial" panose="020B0604020202020204" pitchFamily="34" charset="0"/>
                      </a:endParaRPr>
                    </a:p>
                  </a:txBody>
                  <a:tcPr marL="9525" marR="9525" marT="9525" marB="0" anchor="b"/>
                </a:tc>
              </a:tr>
              <a:tr h="187648">
                <a:tc>
                  <a:txBody>
                    <a:bodyPr/>
                    <a:lstStyle/>
                    <a:p>
                      <a:pPr algn="ctr" fontAlgn="b"/>
                      <a:r>
                        <a:rPr lang="en-US" sz="1000" u="none" strike="noStrike">
                          <a:effectLst/>
                        </a:rPr>
                        <a:t>Normal</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20</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0.547</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0.549</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0.570</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a:effectLst/>
                        </a:rPr>
                        <a:t>0.592</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0.549</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0.550</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0.567</a:t>
                      </a:r>
                      <a:endParaRPr lang="en-US" sz="1000" b="0" i="0" u="none" strike="noStrike">
                        <a:effectLst/>
                        <a:latin typeface="Arial" panose="020B0604020202020204" pitchFamily="34" charset="0"/>
                      </a:endParaRPr>
                    </a:p>
                  </a:txBody>
                  <a:tcPr marL="9525" marR="9525" marT="9525" marB="0" anchor="b"/>
                </a:tc>
              </a:tr>
              <a:tr h="187648">
                <a:tc>
                  <a:txBody>
                    <a:bodyPr/>
                    <a:lstStyle/>
                    <a:p>
                      <a:pPr algn="ctr" fontAlgn="b"/>
                      <a:r>
                        <a:rPr lang="en-US" sz="1000" u="none" strike="noStrike">
                          <a:effectLst/>
                        </a:rPr>
                        <a:t>Uniform</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20</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0.158</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0.158</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0.165</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0.178</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a:effectLst/>
                        </a:rPr>
                        <a:t>0.158</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0.159</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0.164</a:t>
                      </a:r>
                      <a:endParaRPr lang="en-US" sz="1000" b="0" i="0" u="none" strike="noStrike" dirty="0">
                        <a:effectLst/>
                        <a:latin typeface="Arial" panose="020B0604020202020204" pitchFamily="34" charset="0"/>
                      </a:endParaRPr>
                    </a:p>
                  </a:txBody>
                  <a:tcPr marL="9525" marR="9525" marT="9525" marB="0" anchor="b"/>
                </a:tc>
              </a:tr>
              <a:tr h="187648">
                <a:tc>
                  <a:txBody>
                    <a:bodyPr/>
                    <a:lstStyle/>
                    <a:p>
                      <a:pPr algn="ctr" fontAlgn="b"/>
                      <a:r>
                        <a:rPr lang="en-US" sz="1000" u="none" strike="noStrike">
                          <a:effectLst/>
                        </a:rPr>
                        <a:t>Cauchy</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20</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69.494</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56.402</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1638797.518</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63.445</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56.402</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91.588</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a:effectLst/>
                        </a:rPr>
                        <a:t>71.262</a:t>
                      </a:r>
                      <a:endParaRPr lang="en-US" sz="1000" b="0" i="0" u="none" strike="noStrike">
                        <a:effectLst/>
                        <a:latin typeface="Arial" panose="020B0604020202020204" pitchFamily="34" charset="0"/>
                      </a:endParaRPr>
                    </a:p>
                  </a:txBody>
                  <a:tcPr marL="9525" marR="9525" marT="9525" marB="0" anchor="b"/>
                </a:tc>
              </a:tr>
              <a:tr h="187648">
                <a:tc>
                  <a:txBody>
                    <a:bodyPr/>
                    <a:lstStyle/>
                    <a:p>
                      <a:pPr algn="ctr" fontAlgn="b"/>
                      <a:r>
                        <a:rPr lang="en-US" sz="1000" u="none" strike="noStrike">
                          <a:effectLst/>
                        </a:rPr>
                        <a:t>Laplace</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20</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0.768</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0.771</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0.805</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0.800</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0.771</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0.776</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0.795</a:t>
                      </a:r>
                      <a:endParaRPr lang="en-US" sz="1000" b="0" i="0" u="none" strike="noStrike" dirty="0">
                        <a:effectLst/>
                        <a:latin typeface="Arial" panose="020B0604020202020204" pitchFamily="34" charset="0"/>
                      </a:endParaRPr>
                    </a:p>
                  </a:txBody>
                  <a:tcPr marL="9525" marR="9525" marT="9525" marB="0" anchor="b"/>
                </a:tc>
              </a:tr>
              <a:tr h="187648">
                <a:tc>
                  <a:txBody>
                    <a:bodyPr/>
                    <a:lstStyle/>
                    <a:p>
                      <a:pPr algn="ctr" fontAlgn="b"/>
                      <a:r>
                        <a:rPr lang="en-US" sz="1000" u="none" strike="noStrike">
                          <a:effectLst/>
                        </a:rPr>
                        <a:t>Gamma a=1,s=2</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20</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1.076</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1.077</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1.195</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1.201</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1.077</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1.114</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1.115</a:t>
                      </a:r>
                      <a:endParaRPr lang="en-US" sz="1000" b="0" i="0" u="none" strike="noStrike" dirty="0">
                        <a:effectLst/>
                        <a:latin typeface="Arial" panose="020B0604020202020204" pitchFamily="34" charset="0"/>
                      </a:endParaRPr>
                    </a:p>
                  </a:txBody>
                  <a:tcPr marL="9525" marR="9525" marT="9525" marB="0" anchor="b"/>
                </a:tc>
              </a:tr>
              <a:tr h="187648">
                <a:tc>
                  <a:txBody>
                    <a:bodyPr/>
                    <a:lstStyle/>
                    <a:p>
                      <a:pPr algn="ctr" fontAlgn="b"/>
                      <a:r>
                        <a:rPr lang="en-US" sz="1000" u="none" strike="noStrike">
                          <a:effectLst/>
                        </a:rPr>
                        <a:t>Gamma a=4,s=1</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20</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1.087</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1.090</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1.152</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1.183</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1.090</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1.101</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1.126</a:t>
                      </a:r>
                      <a:endParaRPr lang="en-US" sz="1000" b="0" i="0" u="none" strike="noStrike" dirty="0">
                        <a:effectLst/>
                        <a:latin typeface="Arial" panose="020B0604020202020204" pitchFamily="34" charset="0"/>
                      </a:endParaRPr>
                    </a:p>
                  </a:txBody>
                  <a:tcPr marL="9525" marR="9525" marT="9525" marB="0" anchor="b"/>
                </a:tc>
              </a:tr>
            </a:tbl>
          </a:graphicData>
        </a:graphic>
      </p:graphicFrame>
    </p:spTree>
    <p:extLst>
      <p:ext uri="{BB962C8B-B14F-4D97-AF65-F5344CB8AC3E}">
        <p14:creationId xmlns:p14="http://schemas.microsoft.com/office/powerpoint/2010/main" val="34368421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stretch>
            <a:fillRect/>
          </a:stretch>
        </p:blipFill>
        <p:spPr>
          <a:xfrm>
            <a:off x="1569187" y="0"/>
            <a:ext cx="8857203" cy="6835044"/>
          </a:xfrm>
          <a:prstGeom prst="rect">
            <a:avLst/>
          </a:prstGeom>
        </p:spPr>
      </p:pic>
    </p:spTree>
    <p:extLst>
      <p:ext uri="{BB962C8B-B14F-4D97-AF65-F5344CB8AC3E}">
        <p14:creationId xmlns:p14="http://schemas.microsoft.com/office/powerpoint/2010/main" val="25097722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588235" y="0"/>
            <a:ext cx="8871609" cy="6861811"/>
          </a:xfrm>
          <a:prstGeom prst="rect">
            <a:avLst/>
          </a:prstGeom>
        </p:spPr>
      </p:pic>
    </p:spTree>
    <p:extLst>
      <p:ext uri="{BB962C8B-B14F-4D97-AF65-F5344CB8AC3E}">
        <p14:creationId xmlns:p14="http://schemas.microsoft.com/office/powerpoint/2010/main" val="24964876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1577085" y="0"/>
            <a:ext cx="8849306" cy="6867001"/>
          </a:xfrm>
          <a:prstGeom prst="rect">
            <a:avLst/>
          </a:prstGeom>
        </p:spPr>
      </p:pic>
    </p:spTree>
    <p:extLst>
      <p:ext uri="{BB962C8B-B14F-4D97-AF65-F5344CB8AC3E}">
        <p14:creationId xmlns:p14="http://schemas.microsoft.com/office/powerpoint/2010/main" val="18092405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2408381" y="0"/>
            <a:ext cx="6756169" cy="6770840"/>
          </a:xfrm>
          <a:prstGeom prst="rect">
            <a:avLst/>
          </a:prstGeom>
        </p:spPr>
      </p:pic>
    </p:spTree>
    <p:extLst>
      <p:ext uri="{BB962C8B-B14F-4D97-AF65-F5344CB8AC3E}">
        <p14:creationId xmlns:p14="http://schemas.microsoft.com/office/powerpoint/2010/main" val="27698435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254285"/>
            <a:ext cx="10018713" cy="1752599"/>
          </a:xfrm>
        </p:spPr>
        <p:txBody>
          <a:bodyPr/>
          <a:lstStyle/>
          <a:p>
            <a:r>
              <a:rPr lang="en-US" dirty="0" smtClean="0"/>
              <a:t>Acknowledgements</a:t>
            </a:r>
            <a:endParaRPr lang="en-US" dirty="0"/>
          </a:p>
        </p:txBody>
      </p:sp>
      <p:sp>
        <p:nvSpPr>
          <p:cNvPr id="3" name="Content Placeholder 2"/>
          <p:cNvSpPr>
            <a:spLocks noGrp="1"/>
          </p:cNvSpPr>
          <p:nvPr>
            <p:ph idx="1"/>
          </p:nvPr>
        </p:nvSpPr>
        <p:spPr>
          <a:xfrm>
            <a:off x="1556231" y="1690955"/>
            <a:ext cx="10018713" cy="3124201"/>
          </a:xfrm>
        </p:spPr>
        <p:txBody>
          <a:bodyPr/>
          <a:lstStyle/>
          <a:p>
            <a:r>
              <a:rPr lang="en-US" dirty="0" smtClean="0"/>
              <a:t>I would like to thank Dr. </a:t>
            </a:r>
            <a:r>
              <a:rPr lang="en-US" dirty="0" err="1" smtClean="0"/>
              <a:t>Kolassa</a:t>
            </a:r>
            <a:r>
              <a:rPr lang="en-US" dirty="0" smtClean="0"/>
              <a:t> for giving me this amazing opportunity to learn and engage in statistics research and for his guidance throughout the entire process. </a:t>
            </a:r>
          </a:p>
          <a:p>
            <a:r>
              <a:rPr lang="en-US" dirty="0" smtClean="0"/>
              <a:t>I would also like </a:t>
            </a:r>
            <a:r>
              <a:rPr lang="en-US" smtClean="0"/>
              <a:t>to thank NSF </a:t>
            </a:r>
            <a:r>
              <a:rPr lang="en-US" dirty="0" smtClean="0"/>
              <a:t>for funding my project.</a:t>
            </a:r>
          </a:p>
        </p:txBody>
      </p:sp>
    </p:spTree>
    <p:extLst>
      <p:ext uri="{BB962C8B-B14F-4D97-AF65-F5344CB8AC3E}">
        <p14:creationId xmlns:p14="http://schemas.microsoft.com/office/powerpoint/2010/main" val="14119409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538" y="89899"/>
            <a:ext cx="10018713" cy="1752599"/>
          </a:xfrm>
        </p:spPr>
        <p:txBody>
          <a:bodyPr/>
          <a:lstStyle/>
          <a:p>
            <a:r>
              <a:rPr lang="en-US" altLang="en-US" dirty="0" smtClean="0"/>
              <a:t>Bootstrapping</a:t>
            </a:r>
            <a:endParaRPr lang="en-US" dirty="0"/>
          </a:p>
        </p:txBody>
      </p:sp>
      <p:sp>
        <p:nvSpPr>
          <p:cNvPr id="3" name="Content Placeholder 2"/>
          <p:cNvSpPr>
            <a:spLocks noGrp="1"/>
          </p:cNvSpPr>
          <p:nvPr>
            <p:ph idx="1"/>
          </p:nvPr>
        </p:nvSpPr>
        <p:spPr>
          <a:xfrm>
            <a:off x="1268552" y="1842498"/>
            <a:ext cx="10018713" cy="3124201"/>
          </a:xfrm>
        </p:spPr>
        <p:txBody>
          <a:bodyPr/>
          <a:lstStyle/>
          <a:p>
            <a:r>
              <a:rPr lang="en-US" altLang="en-US" dirty="0" smtClean="0"/>
              <a:t>A method for estimating the sampling distribution of a statistic. </a:t>
            </a:r>
          </a:p>
          <a:p>
            <a:r>
              <a:rPr lang="en-US" altLang="en-US" dirty="0" smtClean="0"/>
              <a:t>Often considered a resampling procedure that employs numerical approximations.</a:t>
            </a:r>
          </a:p>
          <a:p>
            <a:r>
              <a:rPr lang="en-US" altLang="en-US" dirty="0" smtClean="0"/>
              <a:t>Various techniques for computing confidence intervals using only the information contained in data sets. </a:t>
            </a:r>
          </a:p>
          <a:p>
            <a:pPr marL="0" indent="0">
              <a:buNone/>
            </a:pPr>
            <a:endParaRPr lang="en-US" dirty="0"/>
          </a:p>
        </p:txBody>
      </p:sp>
    </p:spTree>
    <p:extLst>
      <p:ext uri="{BB962C8B-B14F-4D97-AF65-F5344CB8AC3E}">
        <p14:creationId xmlns:p14="http://schemas.microsoft.com/office/powerpoint/2010/main" val="6467791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1569" y="213189"/>
            <a:ext cx="10018713" cy="1752599"/>
          </a:xfrm>
        </p:spPr>
        <p:txBody>
          <a:bodyPr/>
          <a:lstStyle/>
          <a:p>
            <a:r>
              <a:rPr lang="en-US" dirty="0" smtClean="0"/>
              <a:t>Project Description</a:t>
            </a:r>
            <a:endParaRPr lang="en-US" dirty="0"/>
          </a:p>
        </p:txBody>
      </p:sp>
      <p:sp>
        <p:nvSpPr>
          <p:cNvPr id="3" name="Content Placeholder 2"/>
          <p:cNvSpPr>
            <a:spLocks noGrp="1"/>
          </p:cNvSpPr>
          <p:nvPr>
            <p:ph idx="1"/>
          </p:nvPr>
        </p:nvSpPr>
        <p:spPr>
          <a:xfrm>
            <a:off x="1504858" y="1965788"/>
            <a:ext cx="10018713" cy="3124201"/>
          </a:xfrm>
        </p:spPr>
        <p:txBody>
          <a:bodyPr/>
          <a:lstStyle/>
          <a:p>
            <a:r>
              <a:rPr lang="en-US" altLang="en-US" dirty="0" smtClean="0"/>
              <a:t>Evaluate performance of various bootstrap methods for constructing confidence intervals for mean and median of common distributions</a:t>
            </a:r>
          </a:p>
          <a:p>
            <a:pPr lvl="1">
              <a:buFont typeface="Courier New" panose="02070309020205020404" pitchFamily="49" charset="0"/>
              <a:buChar char="o"/>
            </a:pPr>
            <a:r>
              <a:rPr lang="en-US" altLang="en-US" dirty="0" smtClean="0"/>
              <a:t>Coverage Percentage</a:t>
            </a:r>
          </a:p>
          <a:p>
            <a:pPr lvl="1">
              <a:buFont typeface="Courier New" panose="02070309020205020404" pitchFamily="49" charset="0"/>
              <a:buChar char="o"/>
            </a:pPr>
            <a:r>
              <a:rPr lang="en-US" altLang="en-US" dirty="0" smtClean="0"/>
              <a:t>Average Confidence Interval Length</a:t>
            </a:r>
          </a:p>
          <a:p>
            <a:r>
              <a:rPr lang="en-US" altLang="en-US" dirty="0" smtClean="0"/>
              <a:t>Bootstrap Hazard Ratio</a:t>
            </a:r>
          </a:p>
          <a:p>
            <a:r>
              <a:rPr lang="en-US" altLang="en-US" dirty="0" smtClean="0"/>
              <a:t>Accelerated Failure Time Model</a:t>
            </a:r>
          </a:p>
          <a:p>
            <a:pPr marL="457200" lvl="1" indent="0">
              <a:buNone/>
            </a:pPr>
            <a:endParaRPr lang="en-US" dirty="0" smtClean="0"/>
          </a:p>
        </p:txBody>
      </p:sp>
    </p:spTree>
    <p:extLst>
      <p:ext uri="{BB962C8B-B14F-4D97-AF65-F5344CB8AC3E}">
        <p14:creationId xmlns:p14="http://schemas.microsoft.com/office/powerpoint/2010/main" val="966107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09" y="254286"/>
            <a:ext cx="10018713" cy="1752599"/>
          </a:xfrm>
        </p:spPr>
        <p:txBody>
          <a:bodyPr/>
          <a:lstStyle/>
          <a:p>
            <a:r>
              <a:rPr lang="en-US" dirty="0" smtClean="0"/>
              <a:t>Distributions Considered</a:t>
            </a:r>
            <a:endParaRPr lang="en-US" dirty="0"/>
          </a:p>
        </p:txBody>
      </p:sp>
      <p:sp>
        <p:nvSpPr>
          <p:cNvPr id="3" name="Content Placeholder 2"/>
          <p:cNvSpPr>
            <a:spLocks noGrp="1"/>
          </p:cNvSpPr>
          <p:nvPr>
            <p:ph idx="1"/>
          </p:nvPr>
        </p:nvSpPr>
        <p:spPr>
          <a:xfrm>
            <a:off x="1484308" y="2132743"/>
            <a:ext cx="10018713" cy="3124201"/>
          </a:xfrm>
        </p:spPr>
        <p:txBody>
          <a:bodyPr>
            <a:normAutofit fontScale="85000" lnSpcReduction="20000"/>
          </a:bodyPr>
          <a:lstStyle/>
          <a:p>
            <a:r>
              <a:rPr lang="en-US" altLang="en-US" dirty="0" smtClean="0"/>
              <a:t>Symmetrical Distribution</a:t>
            </a:r>
          </a:p>
          <a:p>
            <a:pPr lvl="1">
              <a:buFont typeface="Courier New" panose="02070309020205020404" pitchFamily="49" charset="0"/>
              <a:buChar char="o"/>
            </a:pPr>
            <a:r>
              <a:rPr lang="en-US" altLang="en-US" dirty="0" smtClean="0"/>
              <a:t>Standard Normal N(0,1)</a:t>
            </a:r>
          </a:p>
          <a:p>
            <a:pPr lvl="1">
              <a:buFont typeface="Courier New" panose="02070309020205020404" pitchFamily="49" charset="0"/>
              <a:buChar char="o"/>
            </a:pPr>
            <a:r>
              <a:rPr lang="en-US" altLang="en-US" dirty="0" smtClean="0"/>
              <a:t>Standard Uniform U(0,1)</a:t>
            </a:r>
          </a:p>
          <a:p>
            <a:pPr lvl="1">
              <a:buFont typeface="Courier New" panose="02070309020205020404" pitchFamily="49" charset="0"/>
              <a:buChar char="o"/>
            </a:pPr>
            <a:r>
              <a:rPr lang="en-US" altLang="en-US" dirty="0" smtClean="0"/>
              <a:t>Standard Cauchy (location 0 and scale 1)</a:t>
            </a:r>
          </a:p>
          <a:p>
            <a:pPr lvl="1">
              <a:buFont typeface="Courier New" panose="02070309020205020404" pitchFamily="49" charset="0"/>
              <a:buChar char="o"/>
            </a:pPr>
            <a:r>
              <a:rPr lang="en-US" altLang="en-US" dirty="0" smtClean="0"/>
              <a:t>Laplace with location 0 and scale 1</a:t>
            </a:r>
          </a:p>
          <a:p>
            <a:r>
              <a:rPr lang="en-US" altLang="en-US" dirty="0" smtClean="0"/>
              <a:t>Non-symmetrical Distribution</a:t>
            </a:r>
          </a:p>
          <a:p>
            <a:pPr lvl="1">
              <a:buFont typeface="Courier New" panose="02070309020205020404" pitchFamily="49" charset="0"/>
              <a:buChar char="o"/>
            </a:pPr>
            <a:r>
              <a:rPr lang="en-US" altLang="en-US" dirty="0" smtClean="0"/>
              <a:t>Gamma Distribution</a:t>
            </a:r>
          </a:p>
          <a:p>
            <a:pPr lvl="2">
              <a:buFont typeface="Wingdings" panose="05000000000000000000" pitchFamily="2" charset="2"/>
              <a:buChar char="§"/>
            </a:pPr>
            <a:r>
              <a:rPr lang="en-US" altLang="en-US" dirty="0" smtClean="0"/>
              <a:t>Shape=1, scale=2</a:t>
            </a:r>
          </a:p>
          <a:p>
            <a:pPr lvl="2">
              <a:buFont typeface="Wingdings" panose="05000000000000000000" pitchFamily="2" charset="2"/>
              <a:buChar char="§"/>
            </a:pPr>
            <a:r>
              <a:rPr lang="en-US" altLang="en-US" dirty="0" smtClean="0"/>
              <a:t>Shape=4, scale=1</a:t>
            </a:r>
          </a:p>
          <a:p>
            <a:endParaRPr lang="en-US" dirty="0"/>
          </a:p>
        </p:txBody>
      </p:sp>
    </p:spTree>
    <p:extLst>
      <p:ext uri="{BB962C8B-B14F-4D97-AF65-F5344CB8AC3E}">
        <p14:creationId xmlns:p14="http://schemas.microsoft.com/office/powerpoint/2010/main" val="244686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09" y="233737"/>
            <a:ext cx="10018713" cy="1752599"/>
          </a:xfrm>
        </p:spPr>
        <p:txBody>
          <a:bodyPr/>
          <a:lstStyle/>
          <a:p>
            <a:r>
              <a:rPr lang="en-US" altLang="en-US" dirty="0" smtClean="0"/>
              <a:t>Methods</a:t>
            </a:r>
            <a:endParaRPr lang="en-US" dirty="0"/>
          </a:p>
        </p:txBody>
      </p:sp>
      <p:sp>
        <p:nvSpPr>
          <p:cNvPr id="3" name="Content Placeholder 2"/>
          <p:cNvSpPr>
            <a:spLocks noGrp="1"/>
          </p:cNvSpPr>
          <p:nvPr>
            <p:ph idx="1"/>
          </p:nvPr>
        </p:nvSpPr>
        <p:spPr>
          <a:xfrm>
            <a:off x="1484308" y="1855340"/>
            <a:ext cx="10018713" cy="3124201"/>
          </a:xfrm>
        </p:spPr>
        <p:txBody>
          <a:bodyPr>
            <a:normAutofit fontScale="77500" lnSpcReduction="20000"/>
          </a:bodyPr>
          <a:lstStyle/>
          <a:p>
            <a:pPr>
              <a:lnSpc>
                <a:spcPct val="80000"/>
              </a:lnSpc>
            </a:pPr>
            <a:r>
              <a:rPr lang="en-US" altLang="en-US" dirty="0"/>
              <a:t>Sample sizes of 10, 20, 50</a:t>
            </a:r>
          </a:p>
          <a:p>
            <a:pPr lvl="1">
              <a:lnSpc>
                <a:spcPct val="80000"/>
              </a:lnSpc>
              <a:buFont typeface="Courier New" panose="02070309020205020404" pitchFamily="49" charset="0"/>
              <a:buChar char="o"/>
            </a:pPr>
            <a:r>
              <a:rPr lang="en-US" altLang="en-US" dirty="0"/>
              <a:t>Randomly generated using R</a:t>
            </a:r>
          </a:p>
          <a:p>
            <a:pPr>
              <a:lnSpc>
                <a:spcPct val="80000"/>
              </a:lnSpc>
            </a:pPr>
            <a:r>
              <a:rPr lang="en-US" altLang="en-US" dirty="0" smtClean="0"/>
              <a:t>Generate </a:t>
            </a:r>
            <a:r>
              <a:rPr lang="en-US" altLang="en-US" dirty="0"/>
              <a:t>5 types of bootstrap confidence intervals</a:t>
            </a:r>
          </a:p>
          <a:p>
            <a:pPr lvl="1">
              <a:lnSpc>
                <a:spcPct val="80000"/>
              </a:lnSpc>
              <a:buFont typeface="Courier New" panose="02070309020205020404" pitchFamily="49" charset="0"/>
              <a:buChar char="o"/>
            </a:pPr>
            <a:r>
              <a:rPr lang="en-US" altLang="en-US" dirty="0" smtClean="0"/>
              <a:t>First order normal </a:t>
            </a:r>
            <a:r>
              <a:rPr lang="en-US" altLang="en-US" dirty="0"/>
              <a:t>a</a:t>
            </a:r>
            <a:r>
              <a:rPr lang="en-US" altLang="en-US" dirty="0" smtClean="0"/>
              <a:t>pproximation</a:t>
            </a:r>
            <a:endParaRPr lang="en-US" altLang="en-US" dirty="0"/>
          </a:p>
          <a:p>
            <a:pPr lvl="1">
              <a:lnSpc>
                <a:spcPct val="80000"/>
              </a:lnSpc>
              <a:buFont typeface="Courier New" panose="02070309020205020404" pitchFamily="49" charset="0"/>
              <a:buChar char="o"/>
            </a:pPr>
            <a:r>
              <a:rPr lang="en-US" altLang="en-US" dirty="0" smtClean="0"/>
              <a:t>Basic bootstrap</a:t>
            </a:r>
            <a:endParaRPr lang="en-US" altLang="en-US" dirty="0"/>
          </a:p>
          <a:p>
            <a:pPr lvl="1">
              <a:lnSpc>
                <a:spcPct val="80000"/>
              </a:lnSpc>
              <a:buFont typeface="Courier New" panose="02070309020205020404" pitchFamily="49" charset="0"/>
              <a:buChar char="o"/>
            </a:pPr>
            <a:r>
              <a:rPr lang="en-US" altLang="en-US" dirty="0" err="1" smtClean="0"/>
              <a:t>Studentized</a:t>
            </a:r>
            <a:r>
              <a:rPr lang="en-US" altLang="en-US" dirty="0" smtClean="0"/>
              <a:t> bootstrap (using both variance and IQR</a:t>
            </a:r>
            <a:r>
              <a:rPr lang="en-US" altLang="en-US" baseline="30000" dirty="0" smtClean="0"/>
              <a:t>2</a:t>
            </a:r>
            <a:r>
              <a:rPr lang="en-US" altLang="en-US" dirty="0" smtClean="0"/>
              <a:t>)</a:t>
            </a:r>
            <a:endParaRPr lang="en-US" altLang="en-US" dirty="0"/>
          </a:p>
          <a:p>
            <a:pPr lvl="1">
              <a:lnSpc>
                <a:spcPct val="80000"/>
              </a:lnSpc>
              <a:buFont typeface="Courier New" panose="02070309020205020404" pitchFamily="49" charset="0"/>
              <a:buChar char="o"/>
            </a:pPr>
            <a:r>
              <a:rPr lang="en-US" altLang="en-US" dirty="0" smtClean="0"/>
              <a:t>Bootstrap percentile</a:t>
            </a:r>
            <a:endParaRPr lang="en-US" altLang="en-US" dirty="0"/>
          </a:p>
          <a:p>
            <a:pPr lvl="1">
              <a:lnSpc>
                <a:spcPct val="80000"/>
              </a:lnSpc>
              <a:buFont typeface="Courier New" panose="02070309020205020404" pitchFamily="49" charset="0"/>
              <a:buChar char="o"/>
            </a:pPr>
            <a:r>
              <a:rPr lang="en-US" altLang="en-US" dirty="0" smtClean="0"/>
              <a:t>Adjusted bootstrap percentile (BCA)</a:t>
            </a:r>
            <a:endParaRPr lang="en-US" altLang="en-US" dirty="0"/>
          </a:p>
          <a:p>
            <a:pPr>
              <a:lnSpc>
                <a:spcPct val="80000"/>
              </a:lnSpc>
            </a:pPr>
            <a:r>
              <a:rPr lang="en-US" altLang="en-US" dirty="0" smtClean="0"/>
              <a:t>t-test method</a:t>
            </a:r>
          </a:p>
          <a:p>
            <a:pPr>
              <a:lnSpc>
                <a:spcPct val="80000"/>
              </a:lnSpc>
            </a:pPr>
            <a:r>
              <a:rPr lang="en-US" altLang="en-US" dirty="0"/>
              <a:t>999 bootstrap replicates of sample mean or </a:t>
            </a:r>
            <a:r>
              <a:rPr lang="en-US" altLang="en-US" dirty="0" smtClean="0"/>
              <a:t>median</a:t>
            </a:r>
          </a:p>
          <a:p>
            <a:pPr>
              <a:lnSpc>
                <a:spcPct val="80000"/>
              </a:lnSpc>
            </a:pPr>
            <a:r>
              <a:rPr lang="en-US" altLang="en-US" dirty="0" smtClean="0"/>
              <a:t>Monte </a:t>
            </a:r>
            <a:r>
              <a:rPr lang="en-US" altLang="en-US" dirty="0"/>
              <a:t>Carlo simulation of 10,000 bootstrap confidence intervals</a:t>
            </a:r>
          </a:p>
        </p:txBody>
      </p:sp>
    </p:spTree>
    <p:extLst>
      <p:ext uri="{BB962C8B-B14F-4D97-AF65-F5344CB8AC3E}">
        <p14:creationId xmlns:p14="http://schemas.microsoft.com/office/powerpoint/2010/main" val="19363326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5939"/>
            <a:ext cx="10515600" cy="1325563"/>
          </a:xfrm>
        </p:spPr>
        <p:txBody>
          <a:bodyPr/>
          <a:lstStyle/>
          <a:p>
            <a:r>
              <a:rPr lang="en-US" altLang="en-US" dirty="0" smtClean="0"/>
              <a:t>Measurements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259440" y="1335642"/>
                <a:ext cx="10515600" cy="5188448"/>
              </a:xfrm>
            </p:spPr>
            <p:txBody>
              <a:bodyPr>
                <a:normAutofit lnSpcReduction="10000"/>
              </a:bodyPr>
              <a:lstStyle/>
              <a:p>
                <a:r>
                  <a:rPr lang="en-US" altLang="en-US" dirty="0" smtClean="0"/>
                  <a:t>Confidence Interval</a:t>
                </a:r>
              </a:p>
              <a:p>
                <a:endParaRPr lang="en-US" altLang="en-US" dirty="0"/>
              </a:p>
              <a:p>
                <a:endParaRPr lang="en-US" altLang="en-US" dirty="0" smtClean="0"/>
              </a:p>
              <a:p>
                <a:pPr>
                  <a:buFont typeface="Wingdings" panose="05000000000000000000" pitchFamily="2" charset="2"/>
                  <a:buChar char="Ø"/>
                </a:pPr>
                <a:r>
                  <a:rPr lang="en-US" altLang="en-US" dirty="0" smtClean="0"/>
                  <a:t>N(0,1): </a:t>
                </a:r>
                <a14:m>
                  <m:oMath xmlns:m="http://schemas.openxmlformats.org/officeDocument/2006/math">
                    <m:acc>
                      <m:accPr>
                        <m:chr m:val="̅"/>
                        <m:ctrlPr>
                          <a:rPr lang="en-US" i="1" smtClean="0">
                            <a:latin typeface="Cambria Math" panose="02040503050406030204" pitchFamily="18" charset="0"/>
                          </a:rPr>
                        </m:ctrlPr>
                      </m:accPr>
                      <m:e>
                        <m:r>
                          <a:rPr lang="en-US" i="1" smtClean="0">
                            <a:latin typeface="Cambria Math" panose="02040503050406030204" pitchFamily="18" charset="0"/>
                          </a:rPr>
                          <m:t>𝑥</m:t>
                        </m:r>
                      </m:e>
                    </m:acc>
                    <m:r>
                      <a:rPr lang="en-US" i="1">
                        <a:latin typeface="Cambria Math" panose="02040503050406030204" pitchFamily="18" charset="0"/>
                      </a:rPr>
                      <m:t>±1.96</m:t>
                    </m:r>
                  </m:oMath>
                </a14:m>
                <a:endParaRPr lang="en-US" altLang="en-US" dirty="0" smtClean="0"/>
              </a:p>
              <a:p>
                <a:pPr>
                  <a:buFont typeface="Wingdings" panose="05000000000000000000" pitchFamily="2" charset="2"/>
                  <a:buChar char="Ø"/>
                </a:pPr>
                <a14:m>
                  <m:oMath xmlns:m="http://schemas.openxmlformats.org/officeDocument/2006/math">
                    <m:r>
                      <a:rPr lang="en-US" i="1">
                        <a:latin typeface="Cambria Math" panose="02040503050406030204" pitchFamily="18" charset="0"/>
                      </a:rPr>
                      <m:t>𝑈</m:t>
                    </m:r>
                    <m:d>
                      <m:dPr>
                        <m:ctrlPr>
                          <a:rPr lang="en-US" i="1">
                            <a:latin typeface="Cambria Math" panose="02040503050406030204" pitchFamily="18" charset="0"/>
                          </a:rPr>
                        </m:ctrlPr>
                      </m:dPr>
                      <m:e>
                        <m:r>
                          <a:rPr lang="en-US" i="1">
                            <a:latin typeface="Cambria Math" panose="02040503050406030204" pitchFamily="18" charset="0"/>
                          </a:rPr>
                          <m:t>𝜃</m:t>
                        </m:r>
                        <m:r>
                          <a:rPr lang="en-US" i="1">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1</m:t>
                            </m:r>
                          </m:num>
                          <m:den>
                            <m:r>
                              <a:rPr lang="en-US" i="1">
                                <a:latin typeface="Cambria Math" panose="02040503050406030204" pitchFamily="18" charset="0"/>
                              </a:rPr>
                              <m:t>2</m:t>
                            </m:r>
                          </m:den>
                        </m:f>
                        <m:r>
                          <a:rPr lang="en-US" i="1">
                            <a:latin typeface="Cambria Math" panose="02040503050406030204" pitchFamily="18" charset="0"/>
                          </a:rPr>
                          <m:t>,</m:t>
                        </m:r>
                        <m:r>
                          <a:rPr lang="en-US" i="1">
                            <a:latin typeface="Cambria Math" panose="02040503050406030204" pitchFamily="18" charset="0"/>
                          </a:rPr>
                          <m:t>𝜃</m:t>
                        </m:r>
                        <m:r>
                          <a:rPr lang="en-US" i="1">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1</m:t>
                            </m:r>
                          </m:num>
                          <m:den>
                            <m:r>
                              <a:rPr lang="en-US" i="1">
                                <a:latin typeface="Cambria Math" panose="02040503050406030204" pitchFamily="18" charset="0"/>
                              </a:rPr>
                              <m:t>2</m:t>
                            </m:r>
                          </m:den>
                        </m:f>
                      </m:e>
                    </m:d>
                    <m:r>
                      <a:rPr lang="en-US" i="1">
                        <a:latin typeface="Cambria Math" panose="02040503050406030204" pitchFamily="18" charset="0"/>
                      </a:rPr>
                      <m:t>: </m:t>
                    </m:r>
                    <m:acc>
                      <m:accPr>
                        <m:chr m:val="̅"/>
                        <m:ctrlPr>
                          <a:rPr lang="en-US" i="1">
                            <a:latin typeface="Cambria Math" panose="02040503050406030204" pitchFamily="18" charset="0"/>
                          </a:rPr>
                        </m:ctrlPr>
                      </m:accPr>
                      <m:e>
                        <m:r>
                          <a:rPr lang="en-US" i="1">
                            <a:latin typeface="Cambria Math" panose="02040503050406030204" pitchFamily="18" charset="0"/>
                          </a:rPr>
                          <m:t>𝑥</m:t>
                        </m:r>
                      </m:e>
                    </m:acc>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𝑡</m:t>
                        </m:r>
                      </m:e>
                      <m:sub>
                        <m:r>
                          <a:rPr lang="en-US" i="1">
                            <a:latin typeface="Cambria Math" panose="02040503050406030204" pitchFamily="18" charset="0"/>
                          </a:rPr>
                          <m:t>.475</m:t>
                        </m:r>
                      </m:sub>
                    </m:sSub>
                    <m:f>
                      <m:fPr>
                        <m:ctrlPr>
                          <a:rPr lang="en-US" i="1">
                            <a:latin typeface="Cambria Math" panose="02040503050406030204" pitchFamily="18" charset="0"/>
                          </a:rPr>
                        </m:ctrlPr>
                      </m:fPr>
                      <m:num>
                        <m:r>
                          <a:rPr lang="en-US" i="1">
                            <a:latin typeface="Cambria Math" panose="02040503050406030204" pitchFamily="18" charset="0"/>
                          </a:rPr>
                          <m:t>1</m:t>
                        </m:r>
                      </m:num>
                      <m:den>
                        <m:rad>
                          <m:radPr>
                            <m:degHide m:val="on"/>
                            <m:ctrlPr>
                              <a:rPr lang="en-US" i="1">
                                <a:latin typeface="Cambria Math" panose="02040503050406030204" pitchFamily="18" charset="0"/>
                              </a:rPr>
                            </m:ctrlPr>
                          </m:radPr>
                          <m:deg/>
                          <m:e>
                            <m:r>
                              <a:rPr lang="en-US" i="1">
                                <a:latin typeface="Cambria Math" panose="02040503050406030204" pitchFamily="18" charset="0"/>
                              </a:rPr>
                              <m:t>12</m:t>
                            </m:r>
                          </m:e>
                        </m:rad>
                      </m:den>
                    </m:f>
                  </m:oMath>
                </a14:m>
                <a:endParaRPr lang="en-US" altLang="en-US" dirty="0" smtClean="0"/>
              </a:p>
              <a:p>
                <a:pPr marL="0" indent="0">
                  <a:buNone/>
                </a:pPr>
                <a:endParaRPr lang="en-US" altLang="en-US" dirty="0"/>
              </a:p>
              <a:p>
                <a:r>
                  <a:rPr lang="en-US" altLang="en-US" dirty="0" smtClean="0"/>
                  <a:t>Coverage Percentage: the proportion of the confidence intervals that cover the true mean, which is the theoretical mean of the distribution from which the original sample was drawn</a:t>
                </a:r>
              </a:p>
              <a:p>
                <a:r>
                  <a:rPr lang="en-US" altLang="en-US" dirty="0" smtClean="0"/>
                  <a:t>Average Confidence Interval Length: the mean of the differences in the upper and lower bounds</a:t>
                </a:r>
                <a:endParaRPr lang="en-US" alt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259440" y="1335642"/>
                <a:ext cx="10515600" cy="5188448"/>
              </a:xfrm>
              <a:blipFill rotWithShape="0">
                <a:blip r:embed="rId3"/>
                <a:stretch>
                  <a:fillRect l="-1507" t="-2233" b="-588"/>
                </a:stretch>
              </a:blipFill>
            </p:spPr>
            <p:txBody>
              <a:bodyPr/>
              <a:lstStyle/>
              <a:p>
                <a:r>
                  <a:rPr lang="en-US">
                    <a:noFill/>
                  </a:rPr>
                  <a:t> </a:t>
                </a:r>
              </a:p>
            </p:txBody>
          </p:sp>
        </mc:Fallback>
      </mc:AlternateContent>
      <p:pic>
        <p:nvPicPr>
          <p:cNvPr id="1026" name="Picture 2" descr="http://cdn.app.compendium.com/uploads/user/458939f4-fe08-4dbc-b271-efca0f5a2682/742d7708-efd3-492c-abff-6044d78e3bbd/Image/a9bd1376510c8289a0daf15f5bcd376f/ci.gif"/>
          <p:cNvPicPr>
            <a:picLocks noChangeAspect="1" noChangeArrowheads="1"/>
          </p:cNvPicPr>
          <p:nvPr/>
        </p:nvPicPr>
        <p:blipFill rotWithShape="1">
          <a:blip r:embed="rId4">
            <a:extLst>
              <a:ext uri="{28A0092B-C50C-407E-A947-70E740481C1C}">
                <a14:useLocalDpi xmlns:a14="http://schemas.microsoft.com/office/drawing/2010/main" val="0"/>
              </a:ext>
            </a:extLst>
          </a:blip>
          <a:srcRect b="25097"/>
          <a:stretch/>
        </p:blipFill>
        <p:spPr bwMode="auto">
          <a:xfrm>
            <a:off x="6299521" y="1677549"/>
            <a:ext cx="4665575" cy="239388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www.six-sigma-material.com/images/ConfidenceIntervalTDistribution.jpg"/>
          <p:cNvPicPr>
            <a:picLocks noChangeAspect="1" noChangeArrowheads="1"/>
          </p:cNvPicPr>
          <p:nvPr/>
        </p:nvPicPr>
        <p:blipFill rotWithShape="1">
          <a:blip r:embed="rId5">
            <a:extLst>
              <a:ext uri="{28A0092B-C50C-407E-A947-70E740481C1C}">
                <a14:useLocalDpi xmlns:a14="http://schemas.microsoft.com/office/drawing/2010/main" val="0"/>
              </a:ext>
            </a:extLst>
          </a:blip>
          <a:srcRect l="21669"/>
          <a:stretch/>
        </p:blipFill>
        <p:spPr bwMode="auto">
          <a:xfrm>
            <a:off x="2865758" y="1848284"/>
            <a:ext cx="2148762" cy="9144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76010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8000" dirty="0" smtClean="0"/>
              <a:t>Results</a:t>
            </a:r>
            <a:endParaRPr lang="en-US" sz="8000"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6693249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8195" y="0"/>
            <a:ext cx="10018713" cy="1752599"/>
          </a:xfrm>
        </p:spPr>
        <p:txBody>
          <a:bodyPr/>
          <a:lstStyle/>
          <a:p>
            <a:r>
              <a:rPr lang="en-US" dirty="0" smtClean="0"/>
              <a:t>Coverage for Mean (n=10)</a:t>
            </a:r>
            <a:endParaRPr lang="en-US" dirty="0"/>
          </a:p>
        </p:txBody>
      </p:sp>
      <p:graphicFrame>
        <p:nvGraphicFramePr>
          <p:cNvPr id="13" name="Content Placeholder 12"/>
          <p:cNvGraphicFramePr>
            <a:graphicFrameLocks noGrp="1"/>
          </p:cNvGraphicFramePr>
          <p:nvPr>
            <p:ph sz="half" idx="1"/>
            <p:extLst>
              <p:ext uri="{D42A27DB-BD31-4B8C-83A1-F6EECF244321}">
                <p14:modId xmlns:p14="http://schemas.microsoft.com/office/powerpoint/2010/main" val="2439216694"/>
              </p:ext>
            </p:extLst>
          </p:nvPr>
        </p:nvGraphicFramePr>
        <p:xfrm>
          <a:off x="1029630" y="1233024"/>
          <a:ext cx="5675970" cy="473845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259653743"/>
              </p:ext>
            </p:extLst>
          </p:nvPr>
        </p:nvGraphicFramePr>
        <p:xfrm>
          <a:off x="6705600" y="1438507"/>
          <a:ext cx="5486400" cy="1560195"/>
        </p:xfrm>
        <a:graphic>
          <a:graphicData uri="http://schemas.openxmlformats.org/drawingml/2006/table">
            <a:tbl>
              <a:tblPr>
                <a:tableStyleId>{5C22544A-7EE6-4342-B048-85BDC9FD1C3A}</a:tableStyleId>
              </a:tblPr>
              <a:tblGrid>
                <a:gridCol w="609600"/>
                <a:gridCol w="609600"/>
                <a:gridCol w="609600"/>
                <a:gridCol w="609600"/>
                <a:gridCol w="609600"/>
                <a:gridCol w="609600"/>
                <a:gridCol w="609600"/>
                <a:gridCol w="609600"/>
                <a:gridCol w="609600"/>
              </a:tblGrid>
              <a:tr h="161925">
                <a:tc>
                  <a:txBody>
                    <a:bodyPr/>
                    <a:lstStyle/>
                    <a:p>
                      <a:pPr algn="ctr" fontAlgn="b"/>
                      <a:endParaRPr lang="en-US" sz="900" b="0" i="0" u="none" strike="noStrike" dirty="0">
                        <a:effectLst/>
                        <a:latin typeface="Arial" panose="020B0604020202020204" pitchFamily="34" charset="0"/>
                      </a:endParaRPr>
                    </a:p>
                  </a:txBody>
                  <a:tcPr marL="9525" marR="9525" marT="9525" marB="0" anchor="b"/>
                </a:tc>
                <a:tc>
                  <a:txBody>
                    <a:bodyPr/>
                    <a:lstStyle/>
                    <a:p>
                      <a:pPr algn="ctr" fontAlgn="b"/>
                      <a:r>
                        <a:rPr lang="en-US" sz="900" u="none" strike="noStrike" dirty="0">
                          <a:effectLst/>
                        </a:rPr>
                        <a:t>n</a:t>
                      </a:r>
                      <a:endParaRPr lang="en-US" sz="900" b="0" i="0" u="none" strike="noStrike" dirty="0">
                        <a:effectLst/>
                        <a:latin typeface="Arial" panose="020B0604020202020204" pitchFamily="34" charset="0"/>
                      </a:endParaRPr>
                    </a:p>
                  </a:txBody>
                  <a:tcPr marL="9525" marR="9525" marT="9525" marB="0" anchor="b"/>
                </a:tc>
                <a:tc>
                  <a:txBody>
                    <a:bodyPr/>
                    <a:lstStyle/>
                    <a:p>
                      <a:pPr algn="ctr" fontAlgn="b"/>
                      <a:r>
                        <a:rPr lang="en-US" sz="900" u="none" strike="noStrike" dirty="0">
                          <a:effectLst/>
                        </a:rPr>
                        <a:t>Normal</a:t>
                      </a:r>
                      <a:endParaRPr lang="en-US" sz="900" b="0" i="0" u="none" strike="noStrike" dirty="0">
                        <a:effectLst/>
                        <a:latin typeface="Arial" panose="020B0604020202020204" pitchFamily="34" charset="0"/>
                      </a:endParaRPr>
                    </a:p>
                  </a:txBody>
                  <a:tcPr marL="9525" marR="9525" marT="9525" marB="0" anchor="b"/>
                </a:tc>
                <a:tc>
                  <a:txBody>
                    <a:bodyPr/>
                    <a:lstStyle/>
                    <a:p>
                      <a:pPr algn="ctr" fontAlgn="b"/>
                      <a:r>
                        <a:rPr lang="en-US" sz="900" u="none" strike="noStrike" dirty="0">
                          <a:effectLst/>
                        </a:rPr>
                        <a:t>Basic</a:t>
                      </a:r>
                      <a:endParaRPr lang="en-US" sz="900" b="0" i="0" u="none" strike="noStrike" dirty="0">
                        <a:effectLst/>
                        <a:latin typeface="Arial" panose="020B0604020202020204" pitchFamily="34" charset="0"/>
                      </a:endParaRPr>
                    </a:p>
                  </a:txBody>
                  <a:tcPr marL="9525" marR="9525" marT="9525" marB="0" anchor="b"/>
                </a:tc>
                <a:tc>
                  <a:txBody>
                    <a:bodyPr/>
                    <a:lstStyle/>
                    <a:p>
                      <a:pPr algn="ctr" fontAlgn="b"/>
                      <a:r>
                        <a:rPr lang="en-US" sz="900" u="none" strike="noStrike" dirty="0" err="1">
                          <a:effectLst/>
                        </a:rPr>
                        <a:t>Studentized</a:t>
                      </a:r>
                      <a:endParaRPr lang="en-US" sz="900" b="0" i="0" u="none" strike="noStrike" dirty="0">
                        <a:effectLst/>
                        <a:latin typeface="Arial" panose="020B0604020202020204" pitchFamily="34" charset="0"/>
                      </a:endParaRPr>
                    </a:p>
                  </a:txBody>
                  <a:tcPr marL="9525" marR="9525" marT="9525" marB="0" anchor="b"/>
                </a:tc>
                <a:tc>
                  <a:txBody>
                    <a:bodyPr/>
                    <a:lstStyle/>
                    <a:p>
                      <a:pPr algn="ctr" fontAlgn="b"/>
                      <a:r>
                        <a:rPr lang="en-US" sz="900" u="none" strike="noStrike" dirty="0" err="1">
                          <a:effectLst/>
                        </a:rPr>
                        <a:t>Studentized</a:t>
                      </a:r>
                      <a:r>
                        <a:rPr lang="en-US" sz="900" u="none" strike="noStrike" dirty="0">
                          <a:effectLst/>
                        </a:rPr>
                        <a:t> with IQR2</a:t>
                      </a:r>
                      <a:endParaRPr lang="en-US" sz="900" b="0" i="0" u="none" strike="noStrike" dirty="0">
                        <a:effectLst/>
                        <a:latin typeface="Arial" panose="020B0604020202020204" pitchFamily="34" charset="0"/>
                      </a:endParaRPr>
                    </a:p>
                  </a:txBody>
                  <a:tcPr marL="9525" marR="9525" marT="9525" marB="0" anchor="b"/>
                </a:tc>
                <a:tc>
                  <a:txBody>
                    <a:bodyPr/>
                    <a:lstStyle/>
                    <a:p>
                      <a:pPr algn="ctr" fontAlgn="b"/>
                      <a:r>
                        <a:rPr lang="en-US" sz="900" u="none" strike="noStrike" dirty="0">
                          <a:effectLst/>
                        </a:rPr>
                        <a:t>Percentile</a:t>
                      </a:r>
                      <a:endParaRPr lang="en-US" sz="900" b="0" i="0" u="none" strike="noStrike" dirty="0">
                        <a:effectLst/>
                        <a:latin typeface="Arial" panose="020B0604020202020204" pitchFamily="34" charset="0"/>
                      </a:endParaRPr>
                    </a:p>
                  </a:txBody>
                  <a:tcPr marL="9525" marR="9525" marT="9525" marB="0" anchor="b"/>
                </a:tc>
                <a:tc>
                  <a:txBody>
                    <a:bodyPr/>
                    <a:lstStyle/>
                    <a:p>
                      <a:pPr algn="ctr" fontAlgn="b"/>
                      <a:r>
                        <a:rPr lang="en-US" sz="900" u="none" strike="noStrike" dirty="0">
                          <a:effectLst/>
                        </a:rPr>
                        <a:t>BCA</a:t>
                      </a:r>
                      <a:endParaRPr lang="en-US" sz="900" b="0" i="0" u="none" strike="noStrike" dirty="0">
                        <a:effectLst/>
                        <a:latin typeface="Arial" panose="020B0604020202020204" pitchFamily="34" charset="0"/>
                      </a:endParaRPr>
                    </a:p>
                  </a:txBody>
                  <a:tcPr marL="9525" marR="9525" marT="9525" marB="0" anchor="b"/>
                </a:tc>
                <a:tc>
                  <a:txBody>
                    <a:bodyPr/>
                    <a:lstStyle/>
                    <a:p>
                      <a:pPr algn="ctr" fontAlgn="b"/>
                      <a:r>
                        <a:rPr lang="en-US" sz="900" u="none" strike="noStrike" dirty="0">
                          <a:effectLst/>
                        </a:rPr>
                        <a:t>t</a:t>
                      </a:r>
                      <a:endParaRPr lang="en-US" sz="900" b="0" i="0" u="none" strike="noStrike" dirty="0">
                        <a:effectLst/>
                        <a:latin typeface="Arial" panose="020B0604020202020204" pitchFamily="34" charset="0"/>
                      </a:endParaRPr>
                    </a:p>
                  </a:txBody>
                  <a:tcPr marL="9525" marR="9525" marT="9525" marB="0" anchor="b"/>
                </a:tc>
              </a:tr>
              <a:tr h="161925">
                <a:tc>
                  <a:txBody>
                    <a:bodyPr/>
                    <a:lstStyle/>
                    <a:p>
                      <a:pPr algn="ctr" fontAlgn="b"/>
                      <a:r>
                        <a:rPr lang="en-US" sz="1000" u="none" strike="noStrike">
                          <a:effectLst/>
                        </a:rPr>
                        <a:t>Normal</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10</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0.9077</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0.9072</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a:effectLst/>
                        </a:rPr>
                        <a:t>0.9525</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0.9508</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0.9048</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0.9045</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0.9515</a:t>
                      </a:r>
                      <a:endParaRPr lang="en-US" sz="1000" b="0" i="0" u="none" strike="noStrike">
                        <a:effectLst/>
                        <a:latin typeface="Arial" panose="020B0604020202020204" pitchFamily="34" charset="0"/>
                      </a:endParaRPr>
                    </a:p>
                  </a:txBody>
                  <a:tcPr marL="9525" marR="9525" marT="9525" marB="0" anchor="b"/>
                </a:tc>
              </a:tr>
              <a:tr h="161925">
                <a:tc>
                  <a:txBody>
                    <a:bodyPr/>
                    <a:lstStyle/>
                    <a:p>
                      <a:pPr algn="ctr" fontAlgn="b"/>
                      <a:r>
                        <a:rPr lang="en-US" sz="1000" u="none" strike="noStrike">
                          <a:effectLst/>
                        </a:rPr>
                        <a:t>Uniform</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10</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0.8995</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0.8867</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a:effectLst/>
                        </a:rPr>
                        <a:t>0.9739</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0.9784</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0.9096</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0.9316</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0.9437</a:t>
                      </a:r>
                      <a:endParaRPr lang="en-US" sz="1000" b="0" i="0" u="none" strike="noStrike">
                        <a:effectLst/>
                        <a:latin typeface="Arial" panose="020B0604020202020204" pitchFamily="34" charset="0"/>
                      </a:endParaRPr>
                    </a:p>
                  </a:txBody>
                  <a:tcPr marL="9525" marR="9525" marT="9525" marB="0" anchor="b"/>
                </a:tc>
              </a:tr>
              <a:tr h="161925">
                <a:tc>
                  <a:txBody>
                    <a:bodyPr/>
                    <a:lstStyle/>
                    <a:p>
                      <a:pPr algn="ctr" fontAlgn="b"/>
                      <a:r>
                        <a:rPr lang="en-US" sz="1000" u="none" strike="noStrike">
                          <a:effectLst/>
                        </a:rPr>
                        <a:t>Cauchy</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10</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0.9452</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0.9588</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0.9215</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a:effectLst/>
                        </a:rPr>
                        <a:t>0.8076</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0.8760</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0.7847</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0.9779</a:t>
                      </a:r>
                      <a:endParaRPr lang="en-US" sz="1000" b="0" i="0" u="none" strike="noStrike">
                        <a:effectLst/>
                        <a:latin typeface="Arial" panose="020B0604020202020204" pitchFamily="34" charset="0"/>
                      </a:endParaRPr>
                    </a:p>
                  </a:txBody>
                  <a:tcPr marL="9525" marR="9525" marT="9525" marB="0" anchor="b"/>
                </a:tc>
              </a:tr>
              <a:tr h="161925">
                <a:tc>
                  <a:txBody>
                    <a:bodyPr/>
                    <a:lstStyle/>
                    <a:p>
                      <a:pPr algn="ctr" fontAlgn="b"/>
                      <a:r>
                        <a:rPr lang="en-US" sz="1000" u="none" strike="noStrike">
                          <a:effectLst/>
                        </a:rPr>
                        <a:t>Laplace</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10</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0.9134</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0.9239</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0.9279</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0.9010</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a:effectLst/>
                        </a:rPr>
                        <a:t>0.8979</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0.8672</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0.9582</a:t>
                      </a:r>
                      <a:endParaRPr lang="en-US" sz="1000" b="0" i="0" u="none" strike="noStrike">
                        <a:effectLst/>
                        <a:latin typeface="Arial" panose="020B0604020202020204" pitchFamily="34" charset="0"/>
                      </a:endParaRPr>
                    </a:p>
                  </a:txBody>
                  <a:tcPr marL="9525" marR="9525" marT="9525" marB="0" anchor="b"/>
                </a:tc>
              </a:tr>
              <a:tr h="161925">
                <a:tc>
                  <a:txBody>
                    <a:bodyPr/>
                    <a:lstStyle/>
                    <a:p>
                      <a:pPr algn="ctr" fontAlgn="b"/>
                      <a:r>
                        <a:rPr lang="en-US" sz="1000" u="none" strike="noStrike">
                          <a:effectLst/>
                        </a:rPr>
                        <a:t>Gamma a=1,s=2</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10</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0.8586</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0.8441</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a:effectLst/>
                        </a:rPr>
                        <a:t>0.9455</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0.9390</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0.8625</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0.8782</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a:effectLst/>
                        </a:rPr>
                        <a:t>0.9036</a:t>
                      </a:r>
                      <a:endParaRPr lang="en-US" sz="1000" b="0" i="0" u="none" strike="noStrike">
                        <a:effectLst/>
                        <a:latin typeface="Arial" panose="020B0604020202020204" pitchFamily="34" charset="0"/>
                      </a:endParaRPr>
                    </a:p>
                  </a:txBody>
                  <a:tcPr marL="9525" marR="9525" marT="9525" marB="0" anchor="b"/>
                </a:tc>
              </a:tr>
              <a:tr h="161925">
                <a:tc>
                  <a:txBody>
                    <a:bodyPr/>
                    <a:lstStyle/>
                    <a:p>
                      <a:pPr algn="ctr" fontAlgn="b"/>
                      <a:r>
                        <a:rPr lang="en-US" sz="1000" u="none" strike="noStrike">
                          <a:effectLst/>
                        </a:rPr>
                        <a:t>Gamma a=4,s=1</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10</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0.8847</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0.8804</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0.9465</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0.9491</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0.8876</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0.8900</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0.9340</a:t>
                      </a:r>
                      <a:endParaRPr lang="en-US" sz="1000" b="0" i="0" u="none" strike="noStrike" dirty="0">
                        <a:effectLst/>
                        <a:latin typeface="Arial" panose="020B0604020202020204" pitchFamily="34" charset="0"/>
                      </a:endParaRPr>
                    </a:p>
                  </a:txBody>
                  <a:tcPr marL="9525" marR="9525" marT="9525" marB="0" anchor="b"/>
                </a:tc>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2212895053"/>
              </p:ext>
            </p:extLst>
          </p:nvPr>
        </p:nvGraphicFramePr>
        <p:xfrm>
          <a:off x="6705600" y="3949923"/>
          <a:ext cx="5486400" cy="1560195"/>
        </p:xfrm>
        <a:graphic>
          <a:graphicData uri="http://schemas.openxmlformats.org/drawingml/2006/table">
            <a:tbl>
              <a:tblPr>
                <a:tableStyleId>{5C22544A-7EE6-4342-B048-85BDC9FD1C3A}</a:tableStyleId>
              </a:tblPr>
              <a:tblGrid>
                <a:gridCol w="609600"/>
                <a:gridCol w="609600"/>
                <a:gridCol w="609600"/>
                <a:gridCol w="609600"/>
                <a:gridCol w="609600"/>
                <a:gridCol w="609600"/>
                <a:gridCol w="609600"/>
                <a:gridCol w="609600"/>
                <a:gridCol w="609600"/>
              </a:tblGrid>
              <a:tr h="161925">
                <a:tc>
                  <a:txBody>
                    <a:bodyPr/>
                    <a:lstStyle/>
                    <a:p>
                      <a:pPr algn="ctr" fontAlgn="b"/>
                      <a:endParaRPr lang="en-US" sz="900" b="0" i="0" u="none" strike="noStrike" dirty="0">
                        <a:effectLst/>
                        <a:latin typeface="Arial" panose="020B0604020202020204" pitchFamily="34" charset="0"/>
                      </a:endParaRPr>
                    </a:p>
                  </a:txBody>
                  <a:tcPr marL="9525" marR="9525" marT="9525" marB="0" anchor="b"/>
                </a:tc>
                <a:tc>
                  <a:txBody>
                    <a:bodyPr/>
                    <a:lstStyle/>
                    <a:p>
                      <a:pPr algn="ctr" fontAlgn="b"/>
                      <a:r>
                        <a:rPr lang="en-US" sz="900" u="none" strike="noStrike" dirty="0">
                          <a:effectLst/>
                        </a:rPr>
                        <a:t>n</a:t>
                      </a:r>
                      <a:endParaRPr lang="en-US" sz="900" b="0" i="0" u="none" strike="noStrike" dirty="0">
                        <a:effectLst/>
                        <a:latin typeface="Arial" panose="020B0604020202020204" pitchFamily="34" charset="0"/>
                      </a:endParaRPr>
                    </a:p>
                  </a:txBody>
                  <a:tcPr marL="9525" marR="9525" marT="9525" marB="0" anchor="b"/>
                </a:tc>
                <a:tc>
                  <a:txBody>
                    <a:bodyPr/>
                    <a:lstStyle/>
                    <a:p>
                      <a:pPr algn="ctr" fontAlgn="b"/>
                      <a:r>
                        <a:rPr lang="en-US" sz="900" u="none" strike="noStrike" dirty="0">
                          <a:effectLst/>
                        </a:rPr>
                        <a:t>Normal</a:t>
                      </a:r>
                      <a:endParaRPr lang="en-US" sz="900" b="0" i="0" u="none" strike="noStrike" dirty="0">
                        <a:effectLst/>
                        <a:latin typeface="Arial" panose="020B0604020202020204" pitchFamily="34" charset="0"/>
                      </a:endParaRPr>
                    </a:p>
                  </a:txBody>
                  <a:tcPr marL="9525" marR="9525" marT="9525" marB="0" anchor="b"/>
                </a:tc>
                <a:tc>
                  <a:txBody>
                    <a:bodyPr/>
                    <a:lstStyle/>
                    <a:p>
                      <a:pPr algn="ctr" fontAlgn="b"/>
                      <a:r>
                        <a:rPr lang="en-US" sz="900" u="none" strike="noStrike" dirty="0">
                          <a:effectLst/>
                        </a:rPr>
                        <a:t>Basic</a:t>
                      </a:r>
                      <a:endParaRPr lang="en-US" sz="900" b="0" i="0" u="none" strike="noStrike" dirty="0">
                        <a:effectLst/>
                        <a:latin typeface="Arial" panose="020B0604020202020204" pitchFamily="34" charset="0"/>
                      </a:endParaRPr>
                    </a:p>
                  </a:txBody>
                  <a:tcPr marL="9525" marR="9525" marT="9525" marB="0" anchor="b"/>
                </a:tc>
                <a:tc>
                  <a:txBody>
                    <a:bodyPr/>
                    <a:lstStyle/>
                    <a:p>
                      <a:pPr algn="ctr" fontAlgn="b"/>
                      <a:r>
                        <a:rPr lang="en-US" sz="900" u="none" strike="noStrike" dirty="0" err="1">
                          <a:effectLst/>
                        </a:rPr>
                        <a:t>Studentized</a:t>
                      </a:r>
                      <a:endParaRPr lang="en-US" sz="900" b="0" i="0" u="none" strike="noStrike" dirty="0">
                        <a:effectLst/>
                        <a:latin typeface="Arial" panose="020B0604020202020204" pitchFamily="34" charset="0"/>
                      </a:endParaRPr>
                    </a:p>
                  </a:txBody>
                  <a:tcPr marL="9525" marR="9525" marT="9525" marB="0" anchor="b"/>
                </a:tc>
                <a:tc>
                  <a:txBody>
                    <a:bodyPr/>
                    <a:lstStyle/>
                    <a:p>
                      <a:pPr algn="ctr" fontAlgn="b"/>
                      <a:r>
                        <a:rPr lang="en-US" sz="900" u="none" strike="noStrike" dirty="0" err="1">
                          <a:effectLst/>
                        </a:rPr>
                        <a:t>Studentized</a:t>
                      </a:r>
                      <a:r>
                        <a:rPr lang="en-US" sz="900" u="none" strike="noStrike" dirty="0">
                          <a:effectLst/>
                        </a:rPr>
                        <a:t> with IQR2</a:t>
                      </a:r>
                      <a:endParaRPr lang="en-US" sz="900" b="0" i="0" u="none" strike="noStrike" dirty="0">
                        <a:effectLst/>
                        <a:latin typeface="Arial" panose="020B0604020202020204" pitchFamily="34" charset="0"/>
                      </a:endParaRPr>
                    </a:p>
                  </a:txBody>
                  <a:tcPr marL="9525" marR="9525" marT="9525" marB="0" anchor="b"/>
                </a:tc>
                <a:tc>
                  <a:txBody>
                    <a:bodyPr/>
                    <a:lstStyle/>
                    <a:p>
                      <a:pPr algn="ctr" fontAlgn="b"/>
                      <a:r>
                        <a:rPr lang="en-US" sz="900" u="none" strike="noStrike" dirty="0">
                          <a:effectLst/>
                        </a:rPr>
                        <a:t>Percentile</a:t>
                      </a:r>
                      <a:endParaRPr lang="en-US" sz="900" b="0" i="0" u="none" strike="noStrike" dirty="0">
                        <a:effectLst/>
                        <a:latin typeface="Arial" panose="020B0604020202020204" pitchFamily="34" charset="0"/>
                      </a:endParaRPr>
                    </a:p>
                  </a:txBody>
                  <a:tcPr marL="9525" marR="9525" marT="9525" marB="0" anchor="b"/>
                </a:tc>
                <a:tc>
                  <a:txBody>
                    <a:bodyPr/>
                    <a:lstStyle/>
                    <a:p>
                      <a:pPr algn="ctr" fontAlgn="b"/>
                      <a:r>
                        <a:rPr lang="en-US" sz="900" u="none" strike="noStrike" dirty="0">
                          <a:effectLst/>
                        </a:rPr>
                        <a:t>BCA</a:t>
                      </a:r>
                      <a:endParaRPr lang="en-US" sz="900" b="0" i="0" u="none" strike="noStrike" dirty="0">
                        <a:effectLst/>
                        <a:latin typeface="Arial" panose="020B0604020202020204" pitchFamily="34" charset="0"/>
                      </a:endParaRPr>
                    </a:p>
                  </a:txBody>
                  <a:tcPr marL="9525" marR="9525" marT="9525" marB="0" anchor="b"/>
                </a:tc>
                <a:tc>
                  <a:txBody>
                    <a:bodyPr/>
                    <a:lstStyle/>
                    <a:p>
                      <a:pPr algn="ctr" fontAlgn="b"/>
                      <a:r>
                        <a:rPr lang="en-US" sz="900" u="none" strike="noStrike" dirty="0">
                          <a:effectLst/>
                        </a:rPr>
                        <a:t>t</a:t>
                      </a:r>
                      <a:endParaRPr lang="en-US" sz="900" b="0" i="0" u="none" strike="noStrike" dirty="0">
                        <a:effectLst/>
                        <a:latin typeface="Arial" panose="020B0604020202020204" pitchFamily="34" charset="0"/>
                      </a:endParaRPr>
                    </a:p>
                  </a:txBody>
                  <a:tcPr marL="9525" marR="9525" marT="9525" marB="0" anchor="b"/>
                </a:tc>
              </a:tr>
              <a:tr h="161925">
                <a:tc>
                  <a:txBody>
                    <a:bodyPr/>
                    <a:lstStyle/>
                    <a:p>
                      <a:pPr algn="ctr" fontAlgn="b"/>
                      <a:r>
                        <a:rPr lang="en-US" sz="1000" u="none" strike="noStrike">
                          <a:effectLst/>
                        </a:rPr>
                        <a:t>Normal</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10</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-0.0423</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-0.0428</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0.0025</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0.0008</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a:effectLst/>
                        </a:rPr>
                        <a:t>-0.0452</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-0.0455</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0.0015</a:t>
                      </a:r>
                      <a:endParaRPr lang="en-US" sz="1000" b="0" i="0" u="none" strike="noStrike">
                        <a:effectLst/>
                        <a:latin typeface="Arial" panose="020B0604020202020204" pitchFamily="34" charset="0"/>
                      </a:endParaRPr>
                    </a:p>
                  </a:txBody>
                  <a:tcPr marL="9525" marR="9525" marT="9525" marB="0" anchor="b"/>
                </a:tc>
              </a:tr>
              <a:tr h="161925">
                <a:tc>
                  <a:txBody>
                    <a:bodyPr/>
                    <a:lstStyle/>
                    <a:p>
                      <a:pPr algn="ctr" fontAlgn="b"/>
                      <a:r>
                        <a:rPr lang="en-US" sz="1000" u="none" strike="noStrike">
                          <a:effectLst/>
                        </a:rPr>
                        <a:t>Uniform</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10</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-0.0505</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-0.0633</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0.0239</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0.0284</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-0.0404</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-0.0184</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a:effectLst/>
                        </a:rPr>
                        <a:t>-0.0063</a:t>
                      </a:r>
                      <a:endParaRPr lang="en-US" sz="1000" b="0" i="0" u="none" strike="noStrike">
                        <a:effectLst/>
                        <a:latin typeface="Arial" panose="020B0604020202020204" pitchFamily="34" charset="0"/>
                      </a:endParaRPr>
                    </a:p>
                  </a:txBody>
                  <a:tcPr marL="9525" marR="9525" marT="9525" marB="0" anchor="b"/>
                </a:tc>
              </a:tr>
              <a:tr h="161925">
                <a:tc>
                  <a:txBody>
                    <a:bodyPr/>
                    <a:lstStyle/>
                    <a:p>
                      <a:pPr algn="ctr" fontAlgn="b"/>
                      <a:r>
                        <a:rPr lang="en-US" sz="1000" u="none" strike="noStrike">
                          <a:effectLst/>
                        </a:rPr>
                        <a:t>Cauchy</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10</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-0.0048</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0.0088</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-0.0285</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-0.1424</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-0.074</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-0.1653</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0.0279</a:t>
                      </a:r>
                      <a:endParaRPr lang="en-US" sz="1000" b="0" i="0" u="none" strike="noStrike" dirty="0">
                        <a:effectLst/>
                        <a:latin typeface="Arial" panose="020B0604020202020204" pitchFamily="34" charset="0"/>
                      </a:endParaRPr>
                    </a:p>
                  </a:txBody>
                  <a:tcPr marL="9525" marR="9525" marT="9525" marB="0" anchor="b"/>
                </a:tc>
              </a:tr>
              <a:tr h="161925">
                <a:tc>
                  <a:txBody>
                    <a:bodyPr/>
                    <a:lstStyle/>
                    <a:p>
                      <a:pPr algn="ctr" fontAlgn="b"/>
                      <a:r>
                        <a:rPr lang="en-US" sz="1000" u="none" strike="noStrike">
                          <a:effectLst/>
                        </a:rPr>
                        <a:t>Laplace</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10</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-0.0366</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-0.0261</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-0.0221</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-0.0490</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-0.0521</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-0.0828</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0.0082</a:t>
                      </a:r>
                      <a:endParaRPr lang="en-US" sz="1000" b="0" i="0" u="none" strike="noStrike" dirty="0">
                        <a:effectLst/>
                        <a:latin typeface="Arial" panose="020B0604020202020204" pitchFamily="34" charset="0"/>
                      </a:endParaRPr>
                    </a:p>
                  </a:txBody>
                  <a:tcPr marL="9525" marR="9525" marT="9525" marB="0" anchor="b"/>
                </a:tc>
              </a:tr>
              <a:tr h="0">
                <a:tc>
                  <a:txBody>
                    <a:bodyPr/>
                    <a:lstStyle/>
                    <a:p>
                      <a:pPr algn="ctr" fontAlgn="b"/>
                      <a:r>
                        <a:rPr lang="en-US" sz="1000" u="none" strike="noStrike">
                          <a:effectLst/>
                        </a:rPr>
                        <a:t>Gamma a=1,s=2</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10</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-0.0914</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-0.1059</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-0.0045</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-0.0110</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-0.0875</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-0.0718</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-0.0464</a:t>
                      </a:r>
                      <a:endParaRPr lang="en-US" sz="1000" b="0" i="0" u="none" strike="noStrike" dirty="0">
                        <a:effectLst/>
                        <a:latin typeface="Arial" panose="020B0604020202020204" pitchFamily="34" charset="0"/>
                      </a:endParaRPr>
                    </a:p>
                  </a:txBody>
                  <a:tcPr marL="9525" marR="9525" marT="9525" marB="0" anchor="b"/>
                </a:tc>
              </a:tr>
              <a:tr h="161925">
                <a:tc>
                  <a:txBody>
                    <a:bodyPr/>
                    <a:lstStyle/>
                    <a:p>
                      <a:pPr algn="ctr" fontAlgn="b"/>
                      <a:r>
                        <a:rPr lang="en-US" sz="1000" u="none" strike="noStrike">
                          <a:effectLst/>
                        </a:rPr>
                        <a:t>Gamma a=4,s=1</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10</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-0.0653</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-0.0696</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-0.0035</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-0.0009</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-0.0624</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-0.0600</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-0.0160</a:t>
                      </a:r>
                      <a:endParaRPr lang="en-US" sz="1000" b="0" i="0" u="none" strike="noStrike" dirty="0">
                        <a:effectLst/>
                        <a:latin typeface="Arial" panose="020B0604020202020204" pitchFamily="34" charset="0"/>
                      </a:endParaRPr>
                    </a:p>
                  </a:txBody>
                  <a:tcPr marL="9525" marR="9525" marT="9525" marB="0" anchor="b"/>
                </a:tc>
              </a:tr>
            </a:tbl>
          </a:graphicData>
        </a:graphic>
      </p:graphicFrame>
    </p:spTree>
    <p:extLst>
      <p:ext uri="{BB962C8B-B14F-4D97-AF65-F5344CB8AC3E}">
        <p14:creationId xmlns:p14="http://schemas.microsoft.com/office/powerpoint/2010/main" val="3180491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0070" y="0"/>
            <a:ext cx="10018713" cy="1752599"/>
          </a:xfrm>
        </p:spPr>
        <p:txBody>
          <a:bodyPr/>
          <a:lstStyle/>
          <a:p>
            <a:r>
              <a:rPr lang="en-US" dirty="0" smtClean="0"/>
              <a:t>Coverage for Mean (n=20)</a:t>
            </a:r>
            <a:endParaRPr lang="en-US" dirty="0"/>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4068833862"/>
              </p:ext>
            </p:extLst>
          </p:nvPr>
        </p:nvGraphicFramePr>
        <p:xfrm>
          <a:off x="1143000" y="1461687"/>
          <a:ext cx="5562600" cy="470500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898538241"/>
              </p:ext>
            </p:extLst>
          </p:nvPr>
        </p:nvGraphicFramePr>
        <p:xfrm>
          <a:off x="6705600" y="1844592"/>
          <a:ext cx="5486400" cy="1560195"/>
        </p:xfrm>
        <a:graphic>
          <a:graphicData uri="http://schemas.openxmlformats.org/drawingml/2006/table">
            <a:tbl>
              <a:tblPr>
                <a:tableStyleId>{5C22544A-7EE6-4342-B048-85BDC9FD1C3A}</a:tableStyleId>
              </a:tblPr>
              <a:tblGrid>
                <a:gridCol w="609600"/>
                <a:gridCol w="609600"/>
                <a:gridCol w="609600"/>
                <a:gridCol w="609600"/>
                <a:gridCol w="609600"/>
                <a:gridCol w="609600"/>
                <a:gridCol w="609600"/>
                <a:gridCol w="609600"/>
                <a:gridCol w="609600"/>
              </a:tblGrid>
              <a:tr h="161925">
                <a:tc>
                  <a:txBody>
                    <a:bodyPr/>
                    <a:lstStyle/>
                    <a:p>
                      <a:pPr algn="ctr" fontAlgn="b"/>
                      <a:endParaRPr lang="en-US" sz="900" b="0" i="0" u="none" strike="noStrike" dirty="0">
                        <a:effectLst/>
                        <a:latin typeface="Arial" panose="020B0604020202020204" pitchFamily="34" charset="0"/>
                      </a:endParaRPr>
                    </a:p>
                  </a:txBody>
                  <a:tcPr marL="9525" marR="9525" marT="9525" marB="0" anchor="b"/>
                </a:tc>
                <a:tc>
                  <a:txBody>
                    <a:bodyPr/>
                    <a:lstStyle/>
                    <a:p>
                      <a:pPr algn="ctr" fontAlgn="b"/>
                      <a:r>
                        <a:rPr lang="en-US" sz="900" u="none" strike="noStrike" dirty="0">
                          <a:effectLst/>
                        </a:rPr>
                        <a:t>n</a:t>
                      </a:r>
                      <a:endParaRPr lang="en-US" sz="900" b="0" i="0" u="none" strike="noStrike" dirty="0">
                        <a:effectLst/>
                        <a:latin typeface="Arial" panose="020B0604020202020204" pitchFamily="34" charset="0"/>
                      </a:endParaRPr>
                    </a:p>
                  </a:txBody>
                  <a:tcPr marL="9525" marR="9525" marT="9525" marB="0" anchor="b"/>
                </a:tc>
                <a:tc>
                  <a:txBody>
                    <a:bodyPr/>
                    <a:lstStyle/>
                    <a:p>
                      <a:pPr algn="ctr" fontAlgn="b"/>
                      <a:r>
                        <a:rPr lang="en-US" sz="900" u="none" strike="noStrike" dirty="0">
                          <a:effectLst/>
                        </a:rPr>
                        <a:t>Normal</a:t>
                      </a:r>
                      <a:endParaRPr lang="en-US" sz="900" b="0" i="0" u="none" strike="noStrike" dirty="0">
                        <a:effectLst/>
                        <a:latin typeface="Arial" panose="020B0604020202020204" pitchFamily="34" charset="0"/>
                      </a:endParaRPr>
                    </a:p>
                  </a:txBody>
                  <a:tcPr marL="9525" marR="9525" marT="9525" marB="0" anchor="b"/>
                </a:tc>
                <a:tc>
                  <a:txBody>
                    <a:bodyPr/>
                    <a:lstStyle/>
                    <a:p>
                      <a:pPr algn="ctr" fontAlgn="b"/>
                      <a:r>
                        <a:rPr lang="en-US" sz="900" u="none" strike="noStrike" dirty="0">
                          <a:effectLst/>
                        </a:rPr>
                        <a:t>Basic</a:t>
                      </a:r>
                      <a:endParaRPr lang="en-US" sz="900" b="0" i="0" u="none" strike="noStrike" dirty="0">
                        <a:effectLst/>
                        <a:latin typeface="Arial" panose="020B0604020202020204" pitchFamily="34" charset="0"/>
                      </a:endParaRPr>
                    </a:p>
                  </a:txBody>
                  <a:tcPr marL="9525" marR="9525" marT="9525" marB="0" anchor="b"/>
                </a:tc>
                <a:tc>
                  <a:txBody>
                    <a:bodyPr/>
                    <a:lstStyle/>
                    <a:p>
                      <a:pPr algn="ctr" fontAlgn="b"/>
                      <a:r>
                        <a:rPr lang="en-US" sz="900" u="none" strike="noStrike" dirty="0" err="1">
                          <a:effectLst/>
                        </a:rPr>
                        <a:t>Studentized</a:t>
                      </a:r>
                      <a:endParaRPr lang="en-US" sz="900" b="0" i="0" u="none" strike="noStrike" dirty="0">
                        <a:effectLst/>
                        <a:latin typeface="Arial" panose="020B0604020202020204" pitchFamily="34" charset="0"/>
                      </a:endParaRPr>
                    </a:p>
                  </a:txBody>
                  <a:tcPr marL="9525" marR="9525" marT="9525" marB="0" anchor="b"/>
                </a:tc>
                <a:tc>
                  <a:txBody>
                    <a:bodyPr/>
                    <a:lstStyle/>
                    <a:p>
                      <a:pPr algn="ctr" fontAlgn="b"/>
                      <a:r>
                        <a:rPr lang="en-US" sz="900" u="none" strike="noStrike" dirty="0" err="1">
                          <a:effectLst/>
                        </a:rPr>
                        <a:t>Studentized</a:t>
                      </a:r>
                      <a:r>
                        <a:rPr lang="en-US" sz="900" u="none" strike="noStrike" dirty="0">
                          <a:effectLst/>
                        </a:rPr>
                        <a:t> with IQR2</a:t>
                      </a:r>
                      <a:endParaRPr lang="en-US" sz="900" b="0" i="0" u="none" strike="noStrike" dirty="0">
                        <a:effectLst/>
                        <a:latin typeface="Arial" panose="020B0604020202020204" pitchFamily="34" charset="0"/>
                      </a:endParaRPr>
                    </a:p>
                  </a:txBody>
                  <a:tcPr marL="9525" marR="9525" marT="9525" marB="0" anchor="b"/>
                </a:tc>
                <a:tc>
                  <a:txBody>
                    <a:bodyPr/>
                    <a:lstStyle/>
                    <a:p>
                      <a:pPr algn="ctr" fontAlgn="b"/>
                      <a:r>
                        <a:rPr lang="en-US" sz="900" u="none" strike="noStrike" dirty="0">
                          <a:effectLst/>
                        </a:rPr>
                        <a:t>Percentile</a:t>
                      </a:r>
                      <a:endParaRPr lang="en-US" sz="900" b="0" i="0" u="none" strike="noStrike" dirty="0">
                        <a:effectLst/>
                        <a:latin typeface="Arial" panose="020B0604020202020204" pitchFamily="34" charset="0"/>
                      </a:endParaRPr>
                    </a:p>
                  </a:txBody>
                  <a:tcPr marL="9525" marR="9525" marT="9525" marB="0" anchor="b"/>
                </a:tc>
                <a:tc>
                  <a:txBody>
                    <a:bodyPr/>
                    <a:lstStyle/>
                    <a:p>
                      <a:pPr algn="ctr" fontAlgn="b"/>
                      <a:r>
                        <a:rPr lang="en-US" sz="900" u="none" strike="noStrike" dirty="0">
                          <a:effectLst/>
                        </a:rPr>
                        <a:t>BCA</a:t>
                      </a:r>
                      <a:endParaRPr lang="en-US" sz="900" b="0" i="0" u="none" strike="noStrike" dirty="0">
                        <a:effectLst/>
                        <a:latin typeface="Arial" panose="020B0604020202020204" pitchFamily="34" charset="0"/>
                      </a:endParaRPr>
                    </a:p>
                  </a:txBody>
                  <a:tcPr marL="9525" marR="9525" marT="9525" marB="0" anchor="b"/>
                </a:tc>
                <a:tc>
                  <a:txBody>
                    <a:bodyPr/>
                    <a:lstStyle/>
                    <a:p>
                      <a:pPr algn="ctr" fontAlgn="b"/>
                      <a:r>
                        <a:rPr lang="en-US" sz="900" u="none" strike="noStrike" dirty="0">
                          <a:effectLst/>
                        </a:rPr>
                        <a:t>t</a:t>
                      </a:r>
                      <a:endParaRPr lang="en-US" sz="900" b="0" i="0" u="none" strike="noStrike" dirty="0">
                        <a:effectLst/>
                        <a:latin typeface="Arial" panose="020B0604020202020204" pitchFamily="34" charset="0"/>
                      </a:endParaRPr>
                    </a:p>
                  </a:txBody>
                  <a:tcPr marL="9525" marR="9525" marT="9525" marB="0" anchor="b"/>
                </a:tc>
              </a:tr>
              <a:tr h="161925">
                <a:tc>
                  <a:txBody>
                    <a:bodyPr/>
                    <a:lstStyle/>
                    <a:p>
                      <a:pPr algn="ctr" fontAlgn="b"/>
                      <a:r>
                        <a:rPr lang="en-US" sz="1000" u="none" strike="noStrike">
                          <a:effectLst/>
                        </a:rPr>
                        <a:t>Normal</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20</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0.9281</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0.9280</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a:effectLst/>
                        </a:rPr>
                        <a:t>0.9507</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0.9511</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0.9273</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0.9262</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0.9510</a:t>
                      </a:r>
                      <a:endParaRPr lang="en-US" sz="1000" b="0" i="0" u="none" strike="noStrike">
                        <a:effectLst/>
                        <a:latin typeface="Arial" panose="020B0604020202020204" pitchFamily="34" charset="0"/>
                      </a:endParaRPr>
                    </a:p>
                  </a:txBody>
                  <a:tcPr marL="9525" marR="9525" marT="9525" marB="0" anchor="b"/>
                </a:tc>
              </a:tr>
              <a:tr h="161925">
                <a:tc>
                  <a:txBody>
                    <a:bodyPr/>
                    <a:lstStyle/>
                    <a:p>
                      <a:pPr algn="ctr" fontAlgn="b"/>
                      <a:r>
                        <a:rPr lang="en-US" sz="1000" u="none" strike="noStrike">
                          <a:effectLst/>
                        </a:rPr>
                        <a:t>Uniform</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20</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0.9309</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0.9250</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0.9683</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a:effectLst/>
                        </a:rPr>
                        <a:t>0.9805</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0.9344</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0.9478</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0.9515</a:t>
                      </a:r>
                      <a:endParaRPr lang="en-US" sz="1000" b="0" i="0" u="none" strike="noStrike">
                        <a:effectLst/>
                        <a:latin typeface="Arial" panose="020B0604020202020204" pitchFamily="34" charset="0"/>
                      </a:endParaRPr>
                    </a:p>
                  </a:txBody>
                  <a:tcPr marL="9525" marR="9525" marT="9525" marB="0" anchor="b"/>
                </a:tc>
              </a:tr>
              <a:tr h="161925">
                <a:tc>
                  <a:txBody>
                    <a:bodyPr/>
                    <a:lstStyle/>
                    <a:p>
                      <a:pPr algn="ctr" fontAlgn="b"/>
                      <a:r>
                        <a:rPr lang="en-US" sz="1000" u="none" strike="noStrike">
                          <a:effectLst/>
                        </a:rPr>
                        <a:t>Cauchy</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20</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0.9634</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0.9760</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0.9016</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0.8548</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a:effectLst/>
                        </a:rPr>
                        <a:t>0.8975</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0.7858</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0.9788</a:t>
                      </a:r>
                      <a:endParaRPr lang="en-US" sz="1000" b="0" i="0" u="none" strike="noStrike">
                        <a:effectLst/>
                        <a:latin typeface="Arial" panose="020B0604020202020204" pitchFamily="34" charset="0"/>
                      </a:endParaRPr>
                    </a:p>
                  </a:txBody>
                  <a:tcPr marL="9525" marR="9525" marT="9525" marB="0" anchor="b"/>
                </a:tc>
              </a:tr>
              <a:tr h="161925">
                <a:tc>
                  <a:txBody>
                    <a:bodyPr/>
                    <a:lstStyle/>
                    <a:p>
                      <a:pPr algn="ctr" fontAlgn="b"/>
                      <a:r>
                        <a:rPr lang="en-US" sz="1000" u="none" strike="noStrike">
                          <a:effectLst/>
                        </a:rPr>
                        <a:t>Laplace</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20</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0.9297</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0.9377</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0.9270</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0.8903</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0.9205</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a:effectLst/>
                        </a:rPr>
                        <a:t>0.8997</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0.9533</a:t>
                      </a:r>
                      <a:endParaRPr lang="en-US" sz="1000" b="0" i="0" u="none" strike="noStrike">
                        <a:effectLst/>
                        <a:latin typeface="Arial" panose="020B0604020202020204" pitchFamily="34" charset="0"/>
                      </a:endParaRPr>
                    </a:p>
                  </a:txBody>
                  <a:tcPr marL="9525" marR="9525" marT="9525" marB="0" anchor="b"/>
                </a:tc>
              </a:tr>
              <a:tr h="161925">
                <a:tc>
                  <a:txBody>
                    <a:bodyPr/>
                    <a:lstStyle/>
                    <a:p>
                      <a:pPr algn="ctr" fontAlgn="b"/>
                      <a:r>
                        <a:rPr lang="en-US" sz="1000" u="none" strike="noStrike">
                          <a:effectLst/>
                        </a:rPr>
                        <a:t>Gamma a=1,s=2</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20</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0.8953</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0.8846</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0.9455</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0.9303</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0.9031</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0.9107</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0.9173</a:t>
                      </a:r>
                      <a:endParaRPr lang="en-US" sz="1000" b="0" i="0" u="none" strike="noStrike" dirty="0">
                        <a:effectLst/>
                        <a:latin typeface="Arial" panose="020B0604020202020204" pitchFamily="34" charset="0"/>
                      </a:endParaRPr>
                    </a:p>
                  </a:txBody>
                  <a:tcPr marL="9525" marR="9525" marT="9525" marB="0" anchor="b"/>
                </a:tc>
              </a:tr>
              <a:tr h="161925">
                <a:tc>
                  <a:txBody>
                    <a:bodyPr/>
                    <a:lstStyle/>
                    <a:p>
                      <a:pPr algn="ctr" fontAlgn="b"/>
                      <a:r>
                        <a:rPr lang="en-US" sz="1000" u="none" strike="noStrike">
                          <a:effectLst/>
                        </a:rPr>
                        <a:t>Gamma a=4,s=1</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20</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0.9202</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0.9163</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0.9504</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0.9447</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0.9224</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0.9243</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0.9446</a:t>
                      </a:r>
                      <a:endParaRPr lang="en-US" sz="1000" b="0" i="0" u="none" strike="noStrike" dirty="0">
                        <a:effectLst/>
                        <a:latin typeface="Arial" panose="020B0604020202020204" pitchFamily="34" charset="0"/>
                      </a:endParaRPr>
                    </a:p>
                  </a:txBody>
                  <a:tcPr marL="9525" marR="9525" marT="9525" marB="0" anchor="b"/>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629802782"/>
              </p:ext>
            </p:extLst>
          </p:nvPr>
        </p:nvGraphicFramePr>
        <p:xfrm>
          <a:off x="6705600" y="3991020"/>
          <a:ext cx="5486400" cy="1560195"/>
        </p:xfrm>
        <a:graphic>
          <a:graphicData uri="http://schemas.openxmlformats.org/drawingml/2006/table">
            <a:tbl>
              <a:tblPr>
                <a:tableStyleId>{5C22544A-7EE6-4342-B048-85BDC9FD1C3A}</a:tableStyleId>
              </a:tblPr>
              <a:tblGrid>
                <a:gridCol w="609600"/>
                <a:gridCol w="609600"/>
                <a:gridCol w="609600"/>
                <a:gridCol w="609600"/>
                <a:gridCol w="609600"/>
                <a:gridCol w="609600"/>
                <a:gridCol w="609600"/>
                <a:gridCol w="609600"/>
                <a:gridCol w="609600"/>
              </a:tblGrid>
              <a:tr h="161925">
                <a:tc>
                  <a:txBody>
                    <a:bodyPr/>
                    <a:lstStyle/>
                    <a:p>
                      <a:pPr algn="ctr" fontAlgn="b"/>
                      <a:endParaRPr lang="en-US" sz="900" b="0" i="0" u="none" strike="noStrike" dirty="0">
                        <a:effectLst/>
                        <a:latin typeface="Arial" panose="020B0604020202020204" pitchFamily="34" charset="0"/>
                      </a:endParaRPr>
                    </a:p>
                  </a:txBody>
                  <a:tcPr marL="9525" marR="9525" marT="9525" marB="0" anchor="b"/>
                </a:tc>
                <a:tc>
                  <a:txBody>
                    <a:bodyPr/>
                    <a:lstStyle/>
                    <a:p>
                      <a:pPr algn="ctr" fontAlgn="b"/>
                      <a:r>
                        <a:rPr lang="en-US" sz="900" u="none" strike="noStrike" dirty="0">
                          <a:effectLst/>
                        </a:rPr>
                        <a:t>n</a:t>
                      </a:r>
                      <a:endParaRPr lang="en-US" sz="900" b="0" i="0" u="none" strike="noStrike" dirty="0">
                        <a:effectLst/>
                        <a:latin typeface="Arial" panose="020B0604020202020204" pitchFamily="34" charset="0"/>
                      </a:endParaRPr>
                    </a:p>
                  </a:txBody>
                  <a:tcPr marL="9525" marR="9525" marT="9525" marB="0" anchor="b"/>
                </a:tc>
                <a:tc>
                  <a:txBody>
                    <a:bodyPr/>
                    <a:lstStyle/>
                    <a:p>
                      <a:pPr algn="ctr" fontAlgn="b"/>
                      <a:r>
                        <a:rPr lang="en-US" sz="900" u="none" strike="noStrike" dirty="0">
                          <a:effectLst/>
                        </a:rPr>
                        <a:t>Normal</a:t>
                      </a:r>
                      <a:endParaRPr lang="en-US" sz="900" b="0" i="0" u="none" strike="noStrike" dirty="0">
                        <a:effectLst/>
                        <a:latin typeface="Arial" panose="020B0604020202020204" pitchFamily="34" charset="0"/>
                      </a:endParaRPr>
                    </a:p>
                  </a:txBody>
                  <a:tcPr marL="9525" marR="9525" marT="9525" marB="0" anchor="b"/>
                </a:tc>
                <a:tc>
                  <a:txBody>
                    <a:bodyPr/>
                    <a:lstStyle/>
                    <a:p>
                      <a:pPr algn="ctr" fontAlgn="b"/>
                      <a:r>
                        <a:rPr lang="en-US" sz="900" u="none" strike="noStrike" dirty="0">
                          <a:effectLst/>
                        </a:rPr>
                        <a:t>Basic</a:t>
                      </a:r>
                      <a:endParaRPr lang="en-US" sz="900" b="0" i="0" u="none" strike="noStrike" dirty="0">
                        <a:effectLst/>
                        <a:latin typeface="Arial" panose="020B0604020202020204" pitchFamily="34" charset="0"/>
                      </a:endParaRPr>
                    </a:p>
                  </a:txBody>
                  <a:tcPr marL="9525" marR="9525" marT="9525" marB="0" anchor="b"/>
                </a:tc>
                <a:tc>
                  <a:txBody>
                    <a:bodyPr/>
                    <a:lstStyle/>
                    <a:p>
                      <a:pPr algn="ctr" fontAlgn="b"/>
                      <a:r>
                        <a:rPr lang="en-US" sz="900" u="none" strike="noStrike">
                          <a:effectLst/>
                        </a:rPr>
                        <a:t>Studentized</a:t>
                      </a:r>
                      <a:endParaRPr lang="en-US" sz="900" b="0" i="0" u="none" strike="noStrike">
                        <a:effectLst/>
                        <a:latin typeface="Arial" panose="020B0604020202020204" pitchFamily="34" charset="0"/>
                      </a:endParaRPr>
                    </a:p>
                  </a:txBody>
                  <a:tcPr marL="9525" marR="9525" marT="9525" marB="0" anchor="b"/>
                </a:tc>
                <a:tc>
                  <a:txBody>
                    <a:bodyPr/>
                    <a:lstStyle/>
                    <a:p>
                      <a:pPr algn="ctr" fontAlgn="b"/>
                      <a:r>
                        <a:rPr lang="en-US" sz="900" u="none" strike="noStrike" dirty="0" err="1">
                          <a:effectLst/>
                        </a:rPr>
                        <a:t>Studentized</a:t>
                      </a:r>
                      <a:r>
                        <a:rPr lang="en-US" sz="900" u="none" strike="noStrike" dirty="0">
                          <a:effectLst/>
                        </a:rPr>
                        <a:t> with IQR2</a:t>
                      </a:r>
                      <a:endParaRPr lang="en-US" sz="900" b="0" i="0" u="none" strike="noStrike" dirty="0">
                        <a:effectLst/>
                        <a:latin typeface="Arial" panose="020B0604020202020204" pitchFamily="34" charset="0"/>
                      </a:endParaRPr>
                    </a:p>
                  </a:txBody>
                  <a:tcPr marL="9525" marR="9525" marT="9525" marB="0" anchor="b"/>
                </a:tc>
                <a:tc>
                  <a:txBody>
                    <a:bodyPr/>
                    <a:lstStyle/>
                    <a:p>
                      <a:pPr algn="ctr" fontAlgn="b"/>
                      <a:r>
                        <a:rPr lang="en-US" sz="900" u="none" strike="noStrike" dirty="0">
                          <a:effectLst/>
                        </a:rPr>
                        <a:t>Percentile</a:t>
                      </a:r>
                      <a:endParaRPr lang="en-US" sz="900" b="0" i="0" u="none" strike="noStrike" dirty="0">
                        <a:effectLst/>
                        <a:latin typeface="Arial" panose="020B0604020202020204" pitchFamily="34" charset="0"/>
                      </a:endParaRPr>
                    </a:p>
                  </a:txBody>
                  <a:tcPr marL="9525" marR="9525" marT="9525" marB="0" anchor="b"/>
                </a:tc>
                <a:tc>
                  <a:txBody>
                    <a:bodyPr/>
                    <a:lstStyle/>
                    <a:p>
                      <a:pPr algn="ctr" fontAlgn="b"/>
                      <a:r>
                        <a:rPr lang="en-US" sz="900" u="none" strike="noStrike" dirty="0">
                          <a:effectLst/>
                        </a:rPr>
                        <a:t>BCA</a:t>
                      </a:r>
                      <a:endParaRPr lang="en-US" sz="900" b="0" i="0" u="none" strike="noStrike" dirty="0">
                        <a:effectLst/>
                        <a:latin typeface="Arial" panose="020B0604020202020204" pitchFamily="34" charset="0"/>
                      </a:endParaRPr>
                    </a:p>
                  </a:txBody>
                  <a:tcPr marL="9525" marR="9525" marT="9525" marB="0" anchor="b"/>
                </a:tc>
                <a:tc>
                  <a:txBody>
                    <a:bodyPr/>
                    <a:lstStyle/>
                    <a:p>
                      <a:pPr algn="ctr" fontAlgn="b"/>
                      <a:r>
                        <a:rPr lang="en-US" sz="900" u="none" strike="noStrike" dirty="0">
                          <a:effectLst/>
                        </a:rPr>
                        <a:t>t</a:t>
                      </a:r>
                      <a:endParaRPr lang="en-US" sz="900" b="0" i="0" u="none" strike="noStrike" dirty="0">
                        <a:effectLst/>
                        <a:latin typeface="Arial" panose="020B0604020202020204" pitchFamily="34" charset="0"/>
                      </a:endParaRPr>
                    </a:p>
                  </a:txBody>
                  <a:tcPr marL="9525" marR="9525" marT="9525" marB="0" anchor="b"/>
                </a:tc>
              </a:tr>
              <a:tr h="161925">
                <a:tc>
                  <a:txBody>
                    <a:bodyPr/>
                    <a:lstStyle/>
                    <a:p>
                      <a:pPr algn="ctr" fontAlgn="b"/>
                      <a:r>
                        <a:rPr lang="en-US" sz="1000" u="none" strike="noStrike">
                          <a:effectLst/>
                        </a:rPr>
                        <a:t>Normal</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20</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a:effectLst/>
                        </a:rPr>
                        <a:t>-0.0219</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-0.0220</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0.0007</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0.0011</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a:effectLst/>
                        </a:rPr>
                        <a:t>-0.0227</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-0.0238</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0.0010</a:t>
                      </a:r>
                      <a:endParaRPr lang="en-US" sz="1000" b="0" i="0" u="none" strike="noStrike">
                        <a:effectLst/>
                        <a:latin typeface="Arial" panose="020B0604020202020204" pitchFamily="34" charset="0"/>
                      </a:endParaRPr>
                    </a:p>
                  </a:txBody>
                  <a:tcPr marL="9525" marR="9525" marT="9525" marB="0" anchor="b"/>
                </a:tc>
              </a:tr>
              <a:tr h="161925">
                <a:tc>
                  <a:txBody>
                    <a:bodyPr/>
                    <a:lstStyle/>
                    <a:p>
                      <a:pPr algn="ctr" fontAlgn="b"/>
                      <a:r>
                        <a:rPr lang="en-US" sz="1000" u="none" strike="noStrike">
                          <a:effectLst/>
                        </a:rPr>
                        <a:t>Uniform</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20</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-0.0191</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-0.0250</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0.0183</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0.0305</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a:effectLst/>
                        </a:rPr>
                        <a:t>-0.0156</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-0.0022</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0.0015</a:t>
                      </a:r>
                      <a:endParaRPr lang="en-US" sz="1000" b="0" i="0" u="none" strike="noStrike">
                        <a:effectLst/>
                        <a:latin typeface="Arial" panose="020B0604020202020204" pitchFamily="34" charset="0"/>
                      </a:endParaRPr>
                    </a:p>
                  </a:txBody>
                  <a:tcPr marL="9525" marR="9525" marT="9525" marB="0" anchor="b"/>
                </a:tc>
              </a:tr>
              <a:tr h="161925">
                <a:tc>
                  <a:txBody>
                    <a:bodyPr/>
                    <a:lstStyle/>
                    <a:p>
                      <a:pPr algn="ctr" fontAlgn="b"/>
                      <a:r>
                        <a:rPr lang="en-US" sz="1000" u="none" strike="noStrike">
                          <a:effectLst/>
                        </a:rPr>
                        <a:t>Cauchy</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20</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0.0134</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0.0260</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a:effectLst/>
                        </a:rPr>
                        <a:t>-0.0484</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-0.0952</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-0.0525</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a:effectLst/>
                        </a:rPr>
                        <a:t>-0.1642</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0.0288</a:t>
                      </a:r>
                      <a:endParaRPr lang="en-US" sz="1000" b="0" i="0" u="none" strike="noStrike">
                        <a:effectLst/>
                        <a:latin typeface="Arial" panose="020B0604020202020204" pitchFamily="34" charset="0"/>
                      </a:endParaRPr>
                    </a:p>
                  </a:txBody>
                  <a:tcPr marL="9525" marR="9525" marT="9525" marB="0" anchor="b"/>
                </a:tc>
              </a:tr>
              <a:tr h="161925">
                <a:tc>
                  <a:txBody>
                    <a:bodyPr/>
                    <a:lstStyle/>
                    <a:p>
                      <a:pPr algn="ctr" fontAlgn="b"/>
                      <a:r>
                        <a:rPr lang="en-US" sz="1000" u="none" strike="noStrike">
                          <a:effectLst/>
                        </a:rPr>
                        <a:t>Laplace</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20</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-0.0203</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-0.0123</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-0.0230</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-0.0597</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-0.0295</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a:effectLst/>
                        </a:rPr>
                        <a:t>-0.0503</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0.0033</a:t>
                      </a:r>
                      <a:endParaRPr lang="en-US" sz="1000" b="0" i="0" u="none" strike="noStrike">
                        <a:effectLst/>
                        <a:latin typeface="Arial" panose="020B0604020202020204" pitchFamily="34" charset="0"/>
                      </a:endParaRPr>
                    </a:p>
                  </a:txBody>
                  <a:tcPr marL="9525" marR="9525" marT="9525" marB="0" anchor="b"/>
                </a:tc>
              </a:tr>
              <a:tr h="161925">
                <a:tc>
                  <a:txBody>
                    <a:bodyPr/>
                    <a:lstStyle/>
                    <a:p>
                      <a:pPr algn="ctr" fontAlgn="b"/>
                      <a:r>
                        <a:rPr lang="en-US" sz="1000" u="none" strike="noStrike">
                          <a:effectLst/>
                        </a:rPr>
                        <a:t>Gamma a=1,s=2</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20</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-0.0547</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-0.0654</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-0.0045</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-0.0197</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-0.0469</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-0.0393</a:t>
                      </a:r>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a:effectLst/>
                        </a:rPr>
                        <a:t>-0.0327</a:t>
                      </a:r>
                      <a:endParaRPr lang="en-US" sz="1000" b="0" i="0" u="none" strike="noStrike">
                        <a:effectLst/>
                        <a:latin typeface="Arial" panose="020B0604020202020204" pitchFamily="34" charset="0"/>
                      </a:endParaRPr>
                    </a:p>
                  </a:txBody>
                  <a:tcPr marL="9525" marR="9525" marT="9525" marB="0" anchor="b"/>
                </a:tc>
              </a:tr>
              <a:tr h="161925">
                <a:tc>
                  <a:txBody>
                    <a:bodyPr/>
                    <a:lstStyle/>
                    <a:p>
                      <a:pPr algn="ctr" fontAlgn="b"/>
                      <a:r>
                        <a:rPr lang="en-US" sz="1000" u="none" strike="noStrike">
                          <a:effectLst/>
                        </a:rPr>
                        <a:t>Gamma a=4,s=1</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20</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-0.0298</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-0.0337</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0.0004</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-0.0053</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-0.0276</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-0.0257</a:t>
                      </a:r>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-0.0054</a:t>
                      </a:r>
                      <a:endParaRPr lang="en-US" sz="1000" b="0" i="0" u="none" strike="noStrike" dirty="0">
                        <a:effectLst/>
                        <a:latin typeface="Arial" panose="020B0604020202020204" pitchFamily="34" charset="0"/>
                      </a:endParaRPr>
                    </a:p>
                  </a:txBody>
                  <a:tcPr marL="9525" marR="9525" marT="9525" marB="0" anchor="b"/>
                </a:tc>
              </a:tr>
            </a:tbl>
          </a:graphicData>
        </a:graphic>
      </p:graphicFrame>
    </p:spTree>
    <p:extLst>
      <p:ext uri="{BB962C8B-B14F-4D97-AF65-F5344CB8AC3E}">
        <p14:creationId xmlns:p14="http://schemas.microsoft.com/office/powerpoint/2010/main" val="39717173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Parallax</Template>
  <TotalTime>1129</TotalTime>
  <Words>1956</Words>
  <Application>Microsoft Office PowerPoint</Application>
  <PresentationFormat>Widescreen</PresentationFormat>
  <Paragraphs>669</Paragraphs>
  <Slides>18</Slides>
  <Notes>13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Cambria Math</vt:lpstr>
      <vt:lpstr>Corbel</vt:lpstr>
      <vt:lpstr>Courier New</vt:lpstr>
      <vt:lpstr>Wingdings</vt:lpstr>
      <vt:lpstr>Parallax</vt:lpstr>
      <vt:lpstr>Assessing and Comparing the Accuracy of Various Bootstrap Methods</vt:lpstr>
      <vt:lpstr>Bootstrapping</vt:lpstr>
      <vt:lpstr>Project Description</vt:lpstr>
      <vt:lpstr>Distributions Considered</vt:lpstr>
      <vt:lpstr>Methods</vt:lpstr>
      <vt:lpstr>Measurements</vt:lpstr>
      <vt:lpstr>Results</vt:lpstr>
      <vt:lpstr>Coverage for Mean (n=10)</vt:lpstr>
      <vt:lpstr>Coverage for Mean (n=20)</vt:lpstr>
      <vt:lpstr>Coverage for Mean (n=50)</vt:lpstr>
      <vt:lpstr>Average CI Length for Mean (n=10)</vt:lpstr>
      <vt:lpstr>Average CI Length for Mean (n=20)</vt:lpstr>
      <vt:lpstr>Average CI Length for Mean (n=50)</vt:lpstr>
      <vt:lpstr>PowerPoint Presentation</vt:lpstr>
      <vt:lpstr>PowerPoint Presentation</vt:lpstr>
      <vt:lpstr>PowerPoint Presentation</vt:lpstr>
      <vt:lpstr>PowerPoint Presentation</vt:lpstr>
      <vt:lpstr>Acknowledgements</vt:lpstr>
    </vt:vector>
  </TitlesOfParts>
  <Company>Rutgers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Assessing and Comparing the Application of Bootstrap Methods</dc:title>
  <dc:creator>Yaqian Zhu</dc:creator>
  <cp:lastModifiedBy>Yaqian Zhu</cp:lastModifiedBy>
  <cp:revision>53</cp:revision>
  <dcterms:created xsi:type="dcterms:W3CDTF">2016-07-11T15:33:51Z</dcterms:created>
  <dcterms:modified xsi:type="dcterms:W3CDTF">2016-07-22T17:38:07Z</dcterms:modified>
</cp:coreProperties>
</file>